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38"/>
  </p:notesMasterIdLst>
  <p:handoutMasterIdLst>
    <p:handoutMasterId r:id="rId39"/>
  </p:handoutMasterIdLst>
  <p:sldIdLst>
    <p:sldId id="256" r:id="rId5"/>
    <p:sldId id="268" r:id="rId6"/>
    <p:sldId id="276" r:id="rId7"/>
    <p:sldId id="281" r:id="rId8"/>
    <p:sldId id="279" r:id="rId9"/>
    <p:sldId id="284" r:id="rId10"/>
    <p:sldId id="293" r:id="rId11"/>
    <p:sldId id="297" r:id="rId12"/>
    <p:sldId id="300" r:id="rId13"/>
    <p:sldId id="299" r:id="rId14"/>
    <p:sldId id="295" r:id="rId15"/>
    <p:sldId id="304" r:id="rId16"/>
    <p:sldId id="305" r:id="rId17"/>
    <p:sldId id="292" r:id="rId18"/>
    <p:sldId id="288" r:id="rId19"/>
    <p:sldId id="308" r:id="rId20"/>
    <p:sldId id="306" r:id="rId21"/>
    <p:sldId id="294" r:id="rId22"/>
    <p:sldId id="314" r:id="rId23"/>
    <p:sldId id="313" r:id="rId24"/>
    <p:sldId id="311" r:id="rId25"/>
    <p:sldId id="309" r:id="rId26"/>
    <p:sldId id="310" r:id="rId27"/>
    <p:sldId id="275" r:id="rId28"/>
    <p:sldId id="315" r:id="rId29"/>
    <p:sldId id="318" r:id="rId30"/>
    <p:sldId id="317" r:id="rId31"/>
    <p:sldId id="319" r:id="rId32"/>
    <p:sldId id="321" r:id="rId33"/>
    <p:sldId id="322" r:id="rId34"/>
    <p:sldId id="316" r:id="rId35"/>
    <p:sldId id="320" r:id="rId36"/>
    <p:sldId id="266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C00"/>
    <a:srgbClr val="989FA6"/>
    <a:srgbClr val="FF6200"/>
    <a:srgbClr val="1D294F"/>
    <a:srgbClr val="FAF4D4"/>
    <a:srgbClr val="B8A123"/>
    <a:srgbClr val="FFFF03"/>
    <a:srgbClr val="23335D"/>
    <a:srgbClr val="1A3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BDACD7-09A2-4D72-9138-56B23426ABD8}" v="1" dt="2024-01-08T18:13:41.846"/>
    <p1510:client id="{3E74550C-93B0-438B-9CD5-0E72E5276D51}" v="7" dt="2024-01-10T13:53:38.274"/>
    <p1510:client id="{4F90E63D-5138-4690-8138-0607E2608253}" v="433" dt="2024-01-08T18:29:15.476"/>
    <p1510:client id="{565406F5-6755-4CAD-B807-952885620B98}" v="171" dt="2024-01-05T15:57:41.905"/>
    <p1510:client id="{57AD8891-F919-4800-ABCD-FC277CF8A395}" v="185" dt="2024-01-12T05:29:14.401"/>
    <p1510:client id="{638C1010-B13C-40B3-B88B-5C4ED150F6A9}" v="1300" dt="2024-01-10T02:22:41.238"/>
    <p1510:client id="{6731FBB4-6C0F-422F-9CD0-F521ACE06D05}" v="4407" dt="2024-01-06T06:42:11.686"/>
    <p1510:client id="{929561D0-396F-469A-A2DE-90FFB617075D}" v="227" dt="2024-01-09T04:02:57.114"/>
    <p1510:client id="{970DF9F3-2FBF-4BC8-8029-2D317B6C3829}" v="234" dt="2024-01-06T19:27:09.942"/>
    <p1510:client id="{99C0A25F-31EA-4DDE-8733-3157DDA468B3}" v="4215" dt="2024-01-08T10:00:55.657"/>
    <p1510:client id="{B964CF78-CA11-46DC-ABD7-B1D165B07626}" v="64" dt="2024-01-05T16:04:57.048"/>
    <p1510:client id="{C3096FA0-452C-424C-A6F8-5862E587AAFE}" v="395" dt="2024-01-11T07:28:04.574"/>
    <p1510:client id="{E8AAE247-A5A6-4C73-81E3-4DAE4D04BDC6}" v="17" dt="2024-01-05T17:41:52.548"/>
    <p1510:client id="{E96DDFAC-E0DB-42B6-8006-985EFDD90C75}" v="278" dt="2024-01-06T14:10:46.965"/>
    <p1510:client id="{F301C37C-4E44-460D-A888-2B5695CC075B}" v="1114" dt="2024-01-09T01:48:10.586"/>
    <p1510:client id="{FE2A4235-07E5-46B6-9B2E-23B44333872E}" v="245" dt="2024-01-11T06:18:05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D1E63-B69B-DA2C-A68E-D96EEBE78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A0E53-8FEC-9CB0-660A-D334350905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DD5E25-C735-C8DF-0471-335F5B837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28787-BFE4-EECD-07E7-3784EFC410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93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80C01-B725-1F71-4D10-0156F03EE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246C30-FFE0-8B79-86B8-3F4D89288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B66C87-1CE9-E3AD-9F01-00413221D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1807A-69F3-22EA-EFDE-31B5A36A3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1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8268B-4247-684C-D285-94271262D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9119C9-301F-C519-7057-35351D0F6F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76CED1-8B5F-1A9D-7E38-7E449F5EC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6FDD0-6A4B-F99D-E28E-90F43BF7F6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12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34B21-A149-1ABA-4CE7-90895B6E9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8EA434-F6E1-6698-0176-7AE33AFB9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B65A9-48A1-2F66-B936-F6E795F1C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F6A9C-3695-4BA2-2000-DA18EA9D0B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86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FCE23-CEE8-F92E-FBE6-5C6902526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E3BFAF-A4E5-33E7-4809-0B7BC01FF4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92C25-00EF-9B13-5AD7-B9432989C3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DA4D6-B8DB-8490-42F7-56D2668A04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57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3A8FC-F0B3-3CB3-24B3-308CDD666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5EDC0D-824C-F1B6-8B6F-74B3BED11A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F4664C-FC8B-F5F0-C8BA-FE7C4ECA3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275C6-60C9-B52C-C852-A133B4C0B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28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5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sv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22.png"/><Relationship Id="rId4" Type="http://schemas.openxmlformats.org/officeDocument/2006/relationships/image" Target="../media/image34.sv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4" Type="http://schemas.openxmlformats.org/officeDocument/2006/relationships/image" Target="../media/image34.svg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3.png"/><Relationship Id="rId7" Type="http://schemas.openxmlformats.org/officeDocument/2006/relationships/image" Target="../media/image4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3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nvd.nist.gov/vuln/detail/CVE-2023-43481%E2%80%8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gif"/><Relationship Id="rId4" Type="http://schemas.openxmlformats.org/officeDocument/2006/relationships/hyperlink" Target="https://github.com/actuator/com.sinous.voice.dialer/tree/mai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nvd.nist.gov/vuln/detail/CVE-2023-43481%E2%80%8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3.png"/><Relationship Id="rId7" Type="http://schemas.openxmlformats.org/officeDocument/2006/relationships/image" Target="../media/image51.png"/><Relationship Id="rId12" Type="http://schemas.openxmlformats.org/officeDocument/2006/relationships/image" Target="../media/image5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svg"/><Relationship Id="rId11" Type="http://schemas.openxmlformats.org/officeDocument/2006/relationships/image" Target="../media/image55.png"/><Relationship Id="rId5" Type="http://schemas.openxmlformats.org/officeDocument/2006/relationships/image" Target="../media/image36.png"/><Relationship Id="rId10" Type="http://schemas.openxmlformats.org/officeDocument/2006/relationships/image" Target="../media/image54.png"/><Relationship Id="rId4" Type="http://schemas.openxmlformats.org/officeDocument/2006/relationships/image" Target="../media/image34.svg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nvd.nist.gov/vuln/detail/CVE-2023-43955%E2%80%8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gif"/><Relationship Id="rId5" Type="http://schemas.openxmlformats.org/officeDocument/2006/relationships/image" Target="../media/image59.gif"/><Relationship Id="rId4" Type="http://schemas.openxmlformats.org/officeDocument/2006/relationships/hyperlink" Target="https://nvd.nist.gov/vuln/detail/CVE-2023-43955&#8203;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nvd.nist.gov/vuln/detail/CVE-2023-43955%E2%80%8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ACTUATOR&#8203;" TargetMode="External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hyperlink" Target="HTTPS://INFOSEC.EXCHANGE/@ACTUATOR&#8203;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-788" y="-2800"/>
            <a:ext cx="12191980" cy="71782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706" y="4556768"/>
            <a:ext cx="11454902" cy="1425331"/>
          </a:xfrm>
        </p:spPr>
        <p:txBody>
          <a:bodyPr>
            <a:noAutofit/>
          </a:bodyPr>
          <a:lstStyle/>
          <a:p>
            <a:r>
              <a:rPr lang="en-US" b="1">
                <a:solidFill>
                  <a:schemeClr val="bg1">
                    <a:lumMod val="95000"/>
                  </a:schemeClr>
                </a:solidFill>
                <a:highlight>
                  <a:srgbClr val="1D294F"/>
                </a:highlight>
                <a:latin typeface="Georgia"/>
                <a:ea typeface="+mj-lt"/>
                <a:cs typeface="+mj-lt"/>
              </a:rPr>
              <a:t>Inter-app collusion</a:t>
            </a:r>
            <a:r>
              <a:rPr lang="en-US" sz="3200">
                <a:solidFill>
                  <a:schemeClr val="bg1"/>
                </a:solidFill>
                <a:highlight>
                  <a:srgbClr val="1D294F"/>
                </a:highlight>
                <a:latin typeface="Georgia"/>
                <a:ea typeface="+mj-lt"/>
                <a:cs typeface="+mj-lt"/>
              </a:rPr>
              <a:t>:</a:t>
            </a:r>
            <a:br>
              <a:rPr lang="en-US" sz="3200">
                <a:solidFill>
                  <a:schemeClr val="bg1"/>
                </a:solidFill>
                <a:highlight>
                  <a:srgbClr val="1D294F"/>
                </a:highlight>
                <a:latin typeface="Georgia"/>
                <a:ea typeface="+mj-lt"/>
                <a:cs typeface="+mj-lt"/>
              </a:rPr>
            </a:br>
            <a:r>
              <a:rPr lang="en-US" sz="2400">
                <a:solidFill>
                  <a:schemeClr val="bg1"/>
                </a:solidFill>
                <a:highlight>
                  <a:srgbClr val="1D294F"/>
                </a:highlight>
                <a:latin typeface="Georgia"/>
                <a:ea typeface="+mj-lt"/>
                <a:cs typeface="+mj-lt"/>
              </a:rPr>
              <a:t>Exploiting the improper export of android application components for privilege elevation &amp; credential theft</a:t>
            </a:r>
            <a:endParaRPr lang="en-US" sz="2400">
              <a:solidFill>
                <a:schemeClr val="bg1"/>
              </a:solidFill>
              <a:highlight>
                <a:srgbClr val="1D294F"/>
              </a:highlight>
              <a:latin typeface="Georgi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3965" y="5982101"/>
            <a:ext cx="2733025" cy="308127"/>
          </a:xfrm>
        </p:spPr>
        <p:txBody>
          <a:bodyPr>
            <a:noAutofit/>
          </a:bodyPr>
          <a:lstStyle/>
          <a:p>
            <a:r>
              <a:rPr lang="en-US" sz="1800">
                <a:solidFill>
                  <a:srgbClr val="7CEBFF"/>
                </a:solidFill>
                <a:latin typeface="Georgia"/>
              </a:rPr>
              <a:t>BY EDWARD WARREN</a:t>
            </a:r>
          </a:p>
        </p:txBody>
      </p:sp>
      <p:pic>
        <p:nvPicPr>
          <p:cNvPr id="6" name="Picture 5" descr="A green robot with white eyes&#10;&#10;Description automatically generated">
            <a:extLst>
              <a:ext uri="{FF2B5EF4-FFF2-40B4-BE49-F238E27FC236}">
                <a16:creationId xmlns:a16="http://schemas.microsoft.com/office/drawing/2014/main" id="{98328DE0-C80A-96A3-B8D6-7F9402A22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7487" y="4775320"/>
            <a:ext cx="7606045" cy="76901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E3F1C9-11A8-2396-BBFD-FC1BD01CE6E5}"/>
              </a:ext>
            </a:extLst>
          </p:cNvPr>
          <p:cNvSpPr/>
          <p:nvPr/>
        </p:nvSpPr>
        <p:spPr>
          <a:xfrm>
            <a:off x="28153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70449D2-A00E-B32D-FF14-ECE93EC59768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2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253C65-32EA-107A-93E9-6DEF5BDDC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E8E7A-9E2E-A858-DCDD-2A3B8FADB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33" y="396413"/>
            <a:ext cx="12426615" cy="988332"/>
          </a:xfrm>
        </p:spPr>
        <p:txBody>
          <a:bodyPr>
            <a:noAutofit/>
          </a:bodyPr>
          <a:lstStyle/>
          <a:p>
            <a:r>
              <a:rPr lang="en-US" sz="4300" b="1">
                <a:solidFill>
                  <a:schemeClr val="bg1">
                    <a:lumMod val="95000"/>
                  </a:schemeClr>
                </a:solidFill>
                <a:latin typeface="Georgia"/>
              </a:rPr>
              <a:t>Mechanism of Inter-App Collusion</a:t>
            </a:r>
            <a:endParaRPr lang="en-US" sz="4300">
              <a:solidFill>
                <a:schemeClr val="bg1">
                  <a:lumMod val="95000"/>
                </a:schemeClr>
              </a:solidFill>
              <a:latin typeface="Georgia"/>
            </a:endParaRPr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EB563E9D-DD9B-D9B5-C902-529A0363DD07}"/>
              </a:ext>
            </a:extLst>
          </p:cNvPr>
          <p:cNvSpPr/>
          <p:nvPr/>
        </p:nvSpPr>
        <p:spPr>
          <a:xfrm>
            <a:off x="913189" y="1624995"/>
            <a:ext cx="10680094" cy="4070047"/>
          </a:xfrm>
          <a:prstGeom prst="round2Diag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yellow square with a green border&#10;&#10;Description automatically generated">
            <a:extLst>
              <a:ext uri="{FF2B5EF4-FFF2-40B4-BE49-F238E27FC236}">
                <a16:creationId xmlns:a16="http://schemas.microsoft.com/office/drawing/2014/main" id="{7BAD324E-C83D-6A36-520B-BB85C863F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977" y="2510065"/>
            <a:ext cx="2148114" cy="1836662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25B8E3B-1B10-2114-121C-3127500A11EE}"/>
              </a:ext>
            </a:extLst>
          </p:cNvPr>
          <p:cNvCxnSpPr/>
          <p:nvPr/>
        </p:nvCxnSpPr>
        <p:spPr>
          <a:xfrm>
            <a:off x="3325131" y="3039684"/>
            <a:ext cx="5673875" cy="781354"/>
          </a:xfrm>
          <a:prstGeom prst="bentConnector3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ctangle: Beveled 3">
            <a:extLst>
              <a:ext uri="{FF2B5EF4-FFF2-40B4-BE49-F238E27FC236}">
                <a16:creationId xmlns:a16="http://schemas.microsoft.com/office/drawing/2014/main" id="{AE85AE4F-0A8F-C2FC-CFC3-6C728E9A8941}"/>
              </a:ext>
            </a:extLst>
          </p:cNvPr>
          <p:cNvSpPr/>
          <p:nvPr/>
        </p:nvSpPr>
        <p:spPr>
          <a:xfrm>
            <a:off x="1415141" y="2721428"/>
            <a:ext cx="1560285" cy="1415143"/>
          </a:xfrm>
          <a:prstGeom prst="beve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Gears with solid fill">
            <a:extLst>
              <a:ext uri="{FF2B5EF4-FFF2-40B4-BE49-F238E27FC236}">
                <a16:creationId xmlns:a16="http://schemas.microsoft.com/office/drawing/2014/main" id="{DF5275E5-5142-E5A3-1E3A-C41E13521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6229" y="2957286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348509-F35E-1466-667A-3E359201BC82}"/>
              </a:ext>
            </a:extLst>
          </p:cNvPr>
          <p:cNvSpPr txBox="1"/>
          <p:nvPr/>
        </p:nvSpPr>
        <p:spPr>
          <a:xfrm>
            <a:off x="2532742" y="1712685"/>
            <a:ext cx="783771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Georgia"/>
                <a:ea typeface="+mn-lt"/>
                <a:cs typeface="+mn-lt"/>
              </a:rPr>
              <a:t>Inter-Process Communication (IPC)</a:t>
            </a:r>
            <a:endParaRPr lang="en-US" sz="3200" b="1">
              <a:latin typeface="Georgia"/>
            </a:endParaRPr>
          </a:p>
        </p:txBody>
      </p:sp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EC33C10B-CE90-EBC7-360E-B96A15E256E5}"/>
              </a:ext>
            </a:extLst>
          </p:cNvPr>
          <p:cNvSpPr/>
          <p:nvPr/>
        </p:nvSpPr>
        <p:spPr>
          <a:xfrm>
            <a:off x="3977664" y="2609318"/>
            <a:ext cx="1477955" cy="868731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25082-C782-4A13-540E-EF16BF411CF9}"/>
              </a:ext>
            </a:extLst>
          </p:cNvPr>
          <p:cNvSpPr txBox="1"/>
          <p:nvPr/>
        </p:nvSpPr>
        <p:spPr>
          <a:xfrm>
            <a:off x="4110566" y="2851452"/>
            <a:ext cx="1219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latin typeface="Georgia"/>
              </a:rPr>
              <a:t>INTENT</a:t>
            </a:r>
          </a:p>
        </p:txBody>
      </p:sp>
      <p:sp>
        <p:nvSpPr>
          <p:cNvPr id="18" name="Arrow: Striped Right 17">
            <a:extLst>
              <a:ext uri="{FF2B5EF4-FFF2-40B4-BE49-F238E27FC236}">
                <a16:creationId xmlns:a16="http://schemas.microsoft.com/office/drawing/2014/main" id="{3E47D724-8987-C5FD-020C-AB0A806AC233}"/>
              </a:ext>
            </a:extLst>
          </p:cNvPr>
          <p:cNvSpPr/>
          <p:nvPr/>
        </p:nvSpPr>
        <p:spPr>
          <a:xfrm>
            <a:off x="6161314" y="4347029"/>
            <a:ext cx="2249714" cy="711199"/>
          </a:xfrm>
          <a:prstGeom prst="strip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2111F-BA85-B67B-3403-7545FE1E620C}"/>
              </a:ext>
            </a:extLst>
          </p:cNvPr>
          <p:cNvSpPr txBox="1"/>
          <p:nvPr/>
        </p:nvSpPr>
        <p:spPr>
          <a:xfrm>
            <a:off x="6658428" y="4517570"/>
            <a:ext cx="1676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chemeClr val="accent3">
                    <a:lumMod val="20000"/>
                    <a:lumOff val="80000"/>
                  </a:schemeClr>
                </a:solidFill>
                <a:latin typeface="Georgia"/>
              </a:rPr>
              <a:t>BINDER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D33D920-7924-3E25-3620-E5B86F6ECDB6}"/>
              </a:ext>
            </a:extLst>
          </p:cNvPr>
          <p:cNvCxnSpPr/>
          <p:nvPr/>
        </p:nvCxnSpPr>
        <p:spPr>
          <a:xfrm>
            <a:off x="6016171" y="2608943"/>
            <a:ext cx="870857" cy="928914"/>
          </a:xfrm>
          <a:prstGeom prst="bent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ue square with a white phone handset&#10;&#10;Description automatically generated">
            <a:extLst>
              <a:ext uri="{FF2B5EF4-FFF2-40B4-BE49-F238E27FC236}">
                <a16:creationId xmlns:a16="http://schemas.microsoft.com/office/drawing/2014/main" id="{85451F1B-461D-74A4-0FC1-5E2D8ED5B6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8" t="405" r="-1154" b="-810"/>
          <a:stretch/>
        </p:blipFill>
        <p:spPr>
          <a:xfrm>
            <a:off x="9443557" y="2551870"/>
            <a:ext cx="1847695" cy="17542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04D7BA5-0B50-E2EA-0627-F617AF0F28D3}"/>
              </a:ext>
            </a:extLst>
          </p:cNvPr>
          <p:cNvSpPr/>
          <p:nvPr/>
        </p:nvSpPr>
        <p:spPr>
          <a:xfrm>
            <a:off x="28153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C8088B8A-5BA4-FE95-D986-CAE647448B2A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  <p:pic>
        <p:nvPicPr>
          <p:cNvPr id="13" name="Picture 12" descr="Free rails railway tracks vector">
            <a:extLst>
              <a:ext uri="{FF2B5EF4-FFF2-40B4-BE49-F238E27FC236}">
                <a16:creationId xmlns:a16="http://schemas.microsoft.com/office/drawing/2014/main" id="{F8B489D4-638A-0468-5D6E-88CE3A41E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398" y="3534225"/>
            <a:ext cx="1161144" cy="566059"/>
          </a:xfrm>
          <a:prstGeom prst="rect">
            <a:avLst/>
          </a:prstGeom>
        </p:spPr>
      </p:pic>
      <p:pic>
        <p:nvPicPr>
          <p:cNvPr id="20" name="Picture 19" descr="A green robot with white eyes&#10;&#10;Description automatically generated">
            <a:extLst>
              <a:ext uri="{FF2B5EF4-FFF2-40B4-BE49-F238E27FC236}">
                <a16:creationId xmlns:a16="http://schemas.microsoft.com/office/drawing/2014/main" id="{FCFD885B-D99F-C028-6B8F-99E3FDA23B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2253" y="4302906"/>
            <a:ext cx="7606045" cy="769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63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2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E202EB-031A-DB28-A1E6-BAEF1E76F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03BE-CC21-A3D2-43EF-DA4709B1B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33" y="396413"/>
            <a:ext cx="12426615" cy="988332"/>
          </a:xfrm>
        </p:spPr>
        <p:txBody>
          <a:bodyPr>
            <a:noAutofit/>
          </a:bodyPr>
          <a:lstStyle/>
          <a:p>
            <a:r>
              <a:rPr lang="en-US" sz="4300" b="1">
                <a:solidFill>
                  <a:schemeClr val="bg1">
                    <a:lumMod val="95000"/>
                  </a:schemeClr>
                </a:solidFill>
                <a:latin typeface="Georgia"/>
              </a:rPr>
              <a:t>Mechanism of Inter-App Collusion</a:t>
            </a:r>
            <a:endParaRPr lang="en-US" sz="4300">
              <a:solidFill>
                <a:schemeClr val="bg1">
                  <a:lumMod val="95000"/>
                </a:schemeClr>
              </a:solidFill>
              <a:latin typeface="Georgia"/>
            </a:endParaRPr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4939244E-C26C-705F-5D57-13A061DAE1F8}"/>
              </a:ext>
            </a:extLst>
          </p:cNvPr>
          <p:cNvSpPr/>
          <p:nvPr/>
        </p:nvSpPr>
        <p:spPr>
          <a:xfrm>
            <a:off x="993018" y="1632253"/>
            <a:ext cx="10680094" cy="4070047"/>
          </a:xfrm>
          <a:prstGeom prst="round2Diag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746E37D-2BCC-ED7E-EF6F-D2B95A487AF7}"/>
              </a:ext>
            </a:extLst>
          </p:cNvPr>
          <p:cNvCxnSpPr/>
          <p:nvPr/>
        </p:nvCxnSpPr>
        <p:spPr>
          <a:xfrm>
            <a:off x="3368674" y="3090484"/>
            <a:ext cx="5673875" cy="78135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Scroll: Horizontal 26">
            <a:extLst>
              <a:ext uri="{FF2B5EF4-FFF2-40B4-BE49-F238E27FC236}">
                <a16:creationId xmlns:a16="http://schemas.microsoft.com/office/drawing/2014/main" id="{25CFD9BD-E14F-ADA6-8D66-40AC552E2954}"/>
              </a:ext>
            </a:extLst>
          </p:cNvPr>
          <p:cNvSpPr/>
          <p:nvPr/>
        </p:nvSpPr>
        <p:spPr>
          <a:xfrm>
            <a:off x="5508171" y="3102429"/>
            <a:ext cx="1400629" cy="762001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330B2E-F438-E4AD-6635-8DBAE4438B7C}"/>
              </a:ext>
            </a:extLst>
          </p:cNvPr>
          <p:cNvSpPr txBox="1"/>
          <p:nvPr/>
        </p:nvSpPr>
        <p:spPr>
          <a:xfrm>
            <a:off x="5641824" y="3301394"/>
            <a:ext cx="1219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latin typeface="Georgia"/>
              </a:rPr>
              <a:t>INTENT</a:t>
            </a:r>
          </a:p>
        </p:txBody>
      </p:sp>
      <p:pic>
        <p:nvPicPr>
          <p:cNvPr id="7" name="Picture 6" descr="A white puzzle piece on a black background&#10;&#10;Description automatically generated">
            <a:extLst>
              <a:ext uri="{FF2B5EF4-FFF2-40B4-BE49-F238E27FC236}">
                <a16:creationId xmlns:a16="http://schemas.microsoft.com/office/drawing/2014/main" id="{A11F0D2C-7114-8404-1B18-EEB350D3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4884" y="2837544"/>
            <a:ext cx="6399712" cy="4811486"/>
          </a:xfrm>
          <a:prstGeom prst="rect">
            <a:avLst/>
          </a:prstGeom>
        </p:spPr>
      </p:pic>
      <p:pic>
        <p:nvPicPr>
          <p:cNvPr id="9" name="Picture 8" descr="A black screen with white lines&#10;&#10;Description automatically generated">
            <a:extLst>
              <a:ext uri="{FF2B5EF4-FFF2-40B4-BE49-F238E27FC236}">
                <a16:creationId xmlns:a16="http://schemas.microsoft.com/office/drawing/2014/main" id="{6353BE2B-61FA-23EB-9439-331DBF608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997" y="4338865"/>
            <a:ext cx="920297" cy="1380674"/>
          </a:xfrm>
          <a:prstGeom prst="rect">
            <a:avLst/>
          </a:prstGeom>
        </p:spPr>
      </p:pic>
      <p:pic>
        <p:nvPicPr>
          <p:cNvPr id="8" name="Picture 7" descr="A blue square with a white phone handset&#10;&#10;Description automatically generated">
            <a:extLst>
              <a:ext uri="{FF2B5EF4-FFF2-40B4-BE49-F238E27FC236}">
                <a16:creationId xmlns:a16="http://schemas.microsoft.com/office/drawing/2014/main" id="{31968856-6F55-45A1-5A2C-6DDFD9A27B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8" t="405" r="-1154" b="-810"/>
          <a:stretch/>
        </p:blipFill>
        <p:spPr>
          <a:xfrm>
            <a:off x="9443557" y="2551870"/>
            <a:ext cx="1847695" cy="1754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B11432-A51E-75DD-7C91-8129ACEDF68B}"/>
              </a:ext>
            </a:extLst>
          </p:cNvPr>
          <p:cNvSpPr/>
          <p:nvPr/>
        </p:nvSpPr>
        <p:spPr>
          <a:xfrm>
            <a:off x="28153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ED7574B-4D58-CA10-6AF7-441F31A0F90F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  <p:pic>
        <p:nvPicPr>
          <p:cNvPr id="10" name="Picture 9" descr="A yellow square with a green border&#10;&#10;Description automatically generated">
            <a:extLst>
              <a:ext uri="{FF2B5EF4-FFF2-40B4-BE49-F238E27FC236}">
                <a16:creationId xmlns:a16="http://schemas.microsoft.com/office/drawing/2014/main" id="{28E790E5-7738-0165-5F47-DE9874468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63" y="2422979"/>
            <a:ext cx="2148114" cy="18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45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2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EB84AA-A1F6-3560-00BF-4EDBC08E6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55568-235E-9E60-96EE-8D2B684D7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33" y="396413"/>
            <a:ext cx="12426615" cy="988332"/>
          </a:xfrm>
        </p:spPr>
        <p:txBody>
          <a:bodyPr>
            <a:noAutofit/>
          </a:bodyPr>
          <a:lstStyle/>
          <a:p>
            <a:r>
              <a:rPr lang="en-US" sz="4300" b="1">
                <a:solidFill>
                  <a:schemeClr val="bg1">
                    <a:lumMod val="95000"/>
                  </a:schemeClr>
                </a:solidFill>
                <a:latin typeface="Georgia"/>
              </a:rPr>
              <a:t>Mechanism of Inter-App Collusion</a:t>
            </a:r>
            <a:endParaRPr lang="en-US" sz="4300">
              <a:solidFill>
                <a:schemeClr val="bg1">
                  <a:lumMod val="95000"/>
                </a:schemeClr>
              </a:solidFill>
              <a:latin typeface="Georgia"/>
            </a:endParaRPr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8E7ECA95-7323-06BA-1084-EC1910586C13}"/>
              </a:ext>
            </a:extLst>
          </p:cNvPr>
          <p:cNvSpPr/>
          <p:nvPr/>
        </p:nvSpPr>
        <p:spPr>
          <a:xfrm>
            <a:off x="993018" y="1632253"/>
            <a:ext cx="10680094" cy="4070047"/>
          </a:xfrm>
          <a:prstGeom prst="round2Diag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A24F0E4-A6F5-EB10-DE3F-B9F855528B26}"/>
              </a:ext>
            </a:extLst>
          </p:cNvPr>
          <p:cNvCxnSpPr/>
          <p:nvPr/>
        </p:nvCxnSpPr>
        <p:spPr>
          <a:xfrm>
            <a:off x="3368674" y="3090484"/>
            <a:ext cx="5673875" cy="78135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Scroll: Horizontal 26">
            <a:extLst>
              <a:ext uri="{FF2B5EF4-FFF2-40B4-BE49-F238E27FC236}">
                <a16:creationId xmlns:a16="http://schemas.microsoft.com/office/drawing/2014/main" id="{D7AF63DF-63DD-6D2F-3C6F-19195DD884BF}"/>
              </a:ext>
            </a:extLst>
          </p:cNvPr>
          <p:cNvSpPr/>
          <p:nvPr/>
        </p:nvSpPr>
        <p:spPr>
          <a:xfrm>
            <a:off x="5508171" y="3102429"/>
            <a:ext cx="1400629" cy="762001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8F6618-F2D8-9C2E-4634-32E59AE0330B}"/>
              </a:ext>
            </a:extLst>
          </p:cNvPr>
          <p:cNvSpPr txBox="1"/>
          <p:nvPr/>
        </p:nvSpPr>
        <p:spPr>
          <a:xfrm>
            <a:off x="5641824" y="3301394"/>
            <a:ext cx="1219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latin typeface="Georgia"/>
              </a:rPr>
              <a:t>INTENT</a:t>
            </a:r>
          </a:p>
        </p:txBody>
      </p:sp>
      <p:pic>
        <p:nvPicPr>
          <p:cNvPr id="7" name="Picture 6" descr="A white puzzle piece on a black background&#10;&#10;Description automatically generated">
            <a:extLst>
              <a:ext uri="{FF2B5EF4-FFF2-40B4-BE49-F238E27FC236}">
                <a16:creationId xmlns:a16="http://schemas.microsoft.com/office/drawing/2014/main" id="{B06A3722-2257-8430-1F7E-F85E287E3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4884" y="2837544"/>
            <a:ext cx="6399712" cy="4811486"/>
          </a:xfrm>
          <a:prstGeom prst="rect">
            <a:avLst/>
          </a:prstGeom>
        </p:spPr>
      </p:pic>
      <p:pic>
        <p:nvPicPr>
          <p:cNvPr id="9" name="Picture 8" descr="A black screen with white lines&#10;&#10;Description automatically generated">
            <a:extLst>
              <a:ext uri="{FF2B5EF4-FFF2-40B4-BE49-F238E27FC236}">
                <a16:creationId xmlns:a16="http://schemas.microsoft.com/office/drawing/2014/main" id="{51FE98E2-2F2C-E7F7-BD09-5C7E1A00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997" y="4338865"/>
            <a:ext cx="920297" cy="13806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5DD188-89F5-332D-E1A5-D4C025D47B57}"/>
              </a:ext>
            </a:extLst>
          </p:cNvPr>
          <p:cNvSpPr txBox="1"/>
          <p:nvPr/>
        </p:nvSpPr>
        <p:spPr>
          <a:xfrm>
            <a:off x="3452275" y="4393946"/>
            <a:ext cx="1219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latin typeface="Georgia"/>
              </a:rPr>
              <a:t>INTENT</a:t>
            </a:r>
          </a:p>
          <a:p>
            <a:r>
              <a:rPr lang="en-US" b="1">
                <a:latin typeface="Georgia"/>
              </a:rPr>
              <a:t>FILTER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B16B06-9CE2-418F-3F69-F6B77D1A48E1}"/>
              </a:ext>
            </a:extLst>
          </p:cNvPr>
          <p:cNvCxnSpPr/>
          <p:nvPr/>
        </p:nvCxnSpPr>
        <p:spPr>
          <a:xfrm>
            <a:off x="4478197" y="4874415"/>
            <a:ext cx="1361534" cy="10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green robot with white eyes&#10;&#10;Description automatically generated">
            <a:extLst>
              <a:ext uri="{FF2B5EF4-FFF2-40B4-BE49-F238E27FC236}">
                <a16:creationId xmlns:a16="http://schemas.microsoft.com/office/drawing/2014/main" id="{42CADC0E-BB66-E205-4F1D-EFB29B3D6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03976" y="4397249"/>
            <a:ext cx="7606045" cy="7690191"/>
          </a:xfrm>
          <a:prstGeom prst="rect">
            <a:avLst/>
          </a:prstGeom>
        </p:spPr>
      </p:pic>
      <p:pic>
        <p:nvPicPr>
          <p:cNvPr id="16" name="Picture 15" descr="A blue square with a white phone handset&#10;&#10;Description automatically generated">
            <a:extLst>
              <a:ext uri="{FF2B5EF4-FFF2-40B4-BE49-F238E27FC236}">
                <a16:creationId xmlns:a16="http://schemas.microsoft.com/office/drawing/2014/main" id="{A55BCDFF-D6B0-001F-1769-91AD98F4DD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8" t="405" r="-1154" b="-810"/>
          <a:stretch/>
        </p:blipFill>
        <p:spPr>
          <a:xfrm>
            <a:off x="9443557" y="2551870"/>
            <a:ext cx="1847695" cy="1754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6A61BF-1B94-6989-999F-B4400A0852F0}"/>
              </a:ext>
            </a:extLst>
          </p:cNvPr>
          <p:cNvSpPr/>
          <p:nvPr/>
        </p:nvSpPr>
        <p:spPr>
          <a:xfrm>
            <a:off x="28153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0B48D9E2-2686-2B2A-B13D-40CB229C2C29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DFFA017-C9E7-45FA-6B58-A26C98FA1E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7815" y="4255407"/>
            <a:ext cx="504371" cy="1322613"/>
          </a:xfrm>
          <a:prstGeom prst="rect">
            <a:avLst/>
          </a:prstGeom>
        </p:spPr>
      </p:pic>
      <p:pic>
        <p:nvPicPr>
          <p:cNvPr id="19" name="Picture 18" descr="A yellow square with a green border&#10;&#10;Description automatically generated">
            <a:extLst>
              <a:ext uri="{FF2B5EF4-FFF2-40B4-BE49-F238E27FC236}">
                <a16:creationId xmlns:a16="http://schemas.microsoft.com/office/drawing/2014/main" id="{B613C700-9789-CC20-79BB-49DC42BB1D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063" y="2422979"/>
            <a:ext cx="2148114" cy="18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55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2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923DC5-6535-40B6-30D9-040A2D433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5D72-F0C0-070D-BA3E-965D8504C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33" y="396413"/>
            <a:ext cx="12426615" cy="988332"/>
          </a:xfrm>
        </p:spPr>
        <p:txBody>
          <a:bodyPr>
            <a:noAutofit/>
          </a:bodyPr>
          <a:lstStyle/>
          <a:p>
            <a:r>
              <a:rPr lang="en-US" sz="4300" b="1">
                <a:solidFill>
                  <a:schemeClr val="bg1">
                    <a:lumMod val="95000"/>
                  </a:schemeClr>
                </a:solidFill>
                <a:latin typeface="Georgia"/>
              </a:rPr>
              <a:t>Mechanism of Inter-App Collusion</a:t>
            </a:r>
            <a:endParaRPr lang="en-US" sz="4300">
              <a:solidFill>
                <a:schemeClr val="bg1">
                  <a:lumMod val="95000"/>
                </a:schemeClr>
              </a:solidFill>
              <a:latin typeface="Georgia"/>
            </a:endParaRPr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50B3CA06-A786-27E7-1BAC-9C0D7CE458FA}"/>
              </a:ext>
            </a:extLst>
          </p:cNvPr>
          <p:cNvSpPr/>
          <p:nvPr/>
        </p:nvSpPr>
        <p:spPr>
          <a:xfrm>
            <a:off x="913189" y="1654024"/>
            <a:ext cx="10680094" cy="4070047"/>
          </a:xfrm>
          <a:prstGeom prst="round2Diag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een square with a white phone in a circle and a white bubble&#10;&#10;Description automatically generated">
            <a:extLst>
              <a:ext uri="{FF2B5EF4-FFF2-40B4-BE49-F238E27FC236}">
                <a16:creationId xmlns:a16="http://schemas.microsoft.com/office/drawing/2014/main" id="{57D2DFEB-2C7D-FF5A-90AC-21C0BC103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378" y="2472869"/>
            <a:ext cx="2340581" cy="2015069"/>
          </a:xfrm>
          <a:prstGeom prst="rect">
            <a:avLst/>
          </a:prstGeom>
        </p:spPr>
      </p:pic>
      <p:pic>
        <p:nvPicPr>
          <p:cNvPr id="6" name="Picture 5" descr="A yellow square with a green border&#10;&#10;Description automatically generated">
            <a:extLst>
              <a:ext uri="{FF2B5EF4-FFF2-40B4-BE49-F238E27FC236}">
                <a16:creationId xmlns:a16="http://schemas.microsoft.com/office/drawing/2014/main" id="{0D47A55B-F72A-F0BB-A9A6-85C22D920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3" y="2422979"/>
            <a:ext cx="2148114" cy="1836662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9663402-673E-CE50-4CF5-291F35DED799}"/>
              </a:ext>
            </a:extLst>
          </p:cNvPr>
          <p:cNvCxnSpPr/>
          <p:nvPr/>
        </p:nvCxnSpPr>
        <p:spPr>
          <a:xfrm>
            <a:off x="3368674" y="3090484"/>
            <a:ext cx="5673875" cy="78135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Scroll: Horizontal 26">
            <a:extLst>
              <a:ext uri="{FF2B5EF4-FFF2-40B4-BE49-F238E27FC236}">
                <a16:creationId xmlns:a16="http://schemas.microsoft.com/office/drawing/2014/main" id="{F5C829D5-712C-798A-4D45-1F6A0135F6B8}"/>
              </a:ext>
            </a:extLst>
          </p:cNvPr>
          <p:cNvSpPr/>
          <p:nvPr/>
        </p:nvSpPr>
        <p:spPr>
          <a:xfrm>
            <a:off x="6945085" y="3472543"/>
            <a:ext cx="1400629" cy="762001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8C80D9-6DCC-1A0E-6C50-3D09E7F74659}"/>
              </a:ext>
            </a:extLst>
          </p:cNvPr>
          <p:cNvSpPr txBox="1"/>
          <p:nvPr/>
        </p:nvSpPr>
        <p:spPr>
          <a:xfrm>
            <a:off x="7078738" y="3693280"/>
            <a:ext cx="1219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latin typeface="Georgia"/>
              </a:rPr>
              <a:t>INTENT</a:t>
            </a:r>
          </a:p>
        </p:txBody>
      </p:sp>
      <p:pic>
        <p:nvPicPr>
          <p:cNvPr id="7" name="Picture 6" descr="A white puzzle piece on a black background&#10;&#10;Description automatically generated">
            <a:extLst>
              <a:ext uri="{FF2B5EF4-FFF2-40B4-BE49-F238E27FC236}">
                <a16:creationId xmlns:a16="http://schemas.microsoft.com/office/drawing/2014/main" id="{1D79AA14-058D-0BD0-1216-C6C220CDA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945" y="2590800"/>
            <a:ext cx="7016568" cy="5275943"/>
          </a:xfrm>
          <a:prstGeom prst="rect">
            <a:avLst/>
          </a:prstGeom>
        </p:spPr>
      </p:pic>
      <p:pic>
        <p:nvPicPr>
          <p:cNvPr id="9" name="Picture 8" descr="A black screen with white lines&#10;&#10;Description automatically generated">
            <a:extLst>
              <a:ext uri="{FF2B5EF4-FFF2-40B4-BE49-F238E27FC236}">
                <a16:creationId xmlns:a16="http://schemas.microsoft.com/office/drawing/2014/main" id="{21B4D5E8-4A86-B110-17FF-10D289E63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568" y="4157437"/>
            <a:ext cx="1043668" cy="156935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EEF7A75-82B8-7B97-94C0-AD9BE1A9AE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71015" y="4277178"/>
            <a:ext cx="504371" cy="1322613"/>
          </a:xfrm>
          <a:prstGeom prst="rect">
            <a:avLst/>
          </a:prstGeom>
        </p:spPr>
      </p:pic>
      <p:sp>
        <p:nvSpPr>
          <p:cNvPr id="11" name="Scroll: Vertical 10">
            <a:extLst>
              <a:ext uri="{FF2B5EF4-FFF2-40B4-BE49-F238E27FC236}">
                <a16:creationId xmlns:a16="http://schemas.microsoft.com/office/drawing/2014/main" id="{605709D7-7CE8-D029-FC96-E07407CE2967}"/>
              </a:ext>
            </a:extLst>
          </p:cNvPr>
          <p:cNvSpPr/>
          <p:nvPr/>
        </p:nvSpPr>
        <p:spPr>
          <a:xfrm>
            <a:off x="3011714" y="3338286"/>
            <a:ext cx="2859313" cy="2133599"/>
          </a:xfrm>
          <a:prstGeom prst="verticalScroll">
            <a:avLst/>
          </a:prstGeom>
          <a:solidFill>
            <a:srgbClr val="FAF4D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78486E-CCE8-0175-BF8D-2A14B721FC9F}"/>
              </a:ext>
            </a:extLst>
          </p:cNvPr>
          <p:cNvSpPr txBox="1"/>
          <p:nvPr/>
        </p:nvSpPr>
        <p:spPr>
          <a:xfrm>
            <a:off x="3650341" y="4129314"/>
            <a:ext cx="278674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Book Antiqua"/>
                <a:cs typeface="Angsana New"/>
              </a:rPr>
              <a:t>ANDROID</a:t>
            </a:r>
          </a:p>
          <a:p>
            <a:r>
              <a:rPr lang="en-US" sz="2000" b="1">
                <a:latin typeface="Book Antiqua"/>
                <a:cs typeface="Angsana New"/>
              </a:rPr>
              <a:t>MANIFEST</a:t>
            </a:r>
            <a:endParaRPr lang="en-US" sz="2000">
              <a:latin typeface="Book Antiqua"/>
              <a:cs typeface="Angsana New"/>
            </a:endParaRPr>
          </a:p>
        </p:txBody>
      </p:sp>
      <p:pic>
        <p:nvPicPr>
          <p:cNvPr id="12" name="Picture 11" descr="A blue square with a white phone handset&#10;&#10;Description automatically generated">
            <a:extLst>
              <a:ext uri="{FF2B5EF4-FFF2-40B4-BE49-F238E27FC236}">
                <a16:creationId xmlns:a16="http://schemas.microsoft.com/office/drawing/2014/main" id="{07E962CB-B590-7BFB-E8F2-988B4AE0BC3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38" t="405" r="-1154" b="-810"/>
          <a:stretch/>
        </p:blipFill>
        <p:spPr>
          <a:xfrm>
            <a:off x="9522385" y="2545301"/>
            <a:ext cx="1847695" cy="17542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A421D2-49B5-6856-1860-2A8E0B9CA687}"/>
              </a:ext>
            </a:extLst>
          </p:cNvPr>
          <p:cNvSpPr/>
          <p:nvPr/>
        </p:nvSpPr>
        <p:spPr>
          <a:xfrm>
            <a:off x="28153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7F167B9-A2B7-4A18-9B9D-5D033A17EDEF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F34BA9-409E-2CAF-2084-2E7D7D3D7176}"/>
              </a:ext>
            </a:extLst>
          </p:cNvPr>
          <p:cNvSpPr/>
          <p:nvPr/>
        </p:nvSpPr>
        <p:spPr>
          <a:xfrm>
            <a:off x="3321959" y="3643498"/>
            <a:ext cx="2258471" cy="1784631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84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2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393613-1AB7-F018-656A-2C32053A5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A7EB-DBEB-716E-03BC-A5EFDC2C4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52" y="210711"/>
            <a:ext cx="9945736" cy="1638659"/>
          </a:xfrm>
        </p:spPr>
        <p:txBody>
          <a:bodyPr/>
          <a:lstStyle/>
          <a:p>
            <a:r>
              <a:rPr lang="en-US" sz="4800" b="1">
                <a:solidFill>
                  <a:schemeClr val="bg1">
                    <a:lumMod val="95000"/>
                  </a:schemeClr>
                </a:solidFill>
                <a:latin typeface="Georgia"/>
              </a:rPr>
              <a:t>The Android Sandbox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CF132-CE52-436E-5547-CF41381DDA7E}"/>
              </a:ext>
            </a:extLst>
          </p:cNvPr>
          <p:cNvSpPr txBox="1"/>
          <p:nvPr/>
        </p:nvSpPr>
        <p:spPr>
          <a:xfrm>
            <a:off x="532009" y="895262"/>
            <a:ext cx="11403721" cy="80945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Georgia"/>
              </a:rPr>
              <a:t>____</a:t>
            </a:r>
            <a:br>
              <a:rPr lang="en-US" sz="3200">
                <a:latin typeface="Georgia"/>
              </a:rPr>
            </a:br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Georgia"/>
              </a:rPr>
              <a:t>                   </a:t>
            </a:r>
            <a:r>
              <a:rPr lang="en-US" sz="4000" i="1">
                <a:solidFill>
                  <a:schemeClr val="bg1">
                    <a:lumMod val="95000"/>
                  </a:schemeClr>
                </a:solidFill>
                <a:latin typeface="Georgia"/>
              </a:rPr>
              <a:t>Permission Types</a:t>
            </a:r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Georgia"/>
              </a:rPr>
              <a:t>:</a:t>
            </a:r>
            <a:endParaRPr lang="en-US">
              <a:solidFill>
                <a:schemeClr val="bg1">
                  <a:lumMod val="95000"/>
                </a:schemeClr>
              </a:solidFill>
              <a:latin typeface="Georgia"/>
            </a:endParaRPr>
          </a:p>
          <a:p>
            <a:r>
              <a:rPr lang="en-US" sz="3200" b="1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 </a:t>
            </a:r>
            <a:endParaRPr lang="en-US">
              <a:solidFill>
                <a:schemeClr val="bg1">
                  <a:lumMod val="95000"/>
                </a:schemeClr>
              </a:solidFill>
              <a:latin typeface="Gill Sans MT" panose="020B0502020104020203"/>
              <a:ea typeface="+mn-lt"/>
              <a:cs typeface="+mn-lt"/>
            </a:endParaRPr>
          </a:p>
          <a:p>
            <a:endParaRPr lang="en-US" sz="3200" b="1">
              <a:solidFill>
                <a:schemeClr val="bg1">
                  <a:lumMod val="95000"/>
                </a:schemeClr>
              </a:solidFill>
              <a:latin typeface="Georgia"/>
              <a:ea typeface="+mn-lt"/>
              <a:cs typeface="+mn-lt"/>
            </a:endParaRPr>
          </a:p>
          <a:p>
            <a:pPr algn="r"/>
            <a:r>
              <a:rPr lang="en-US" sz="4000" b="1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Normal </a:t>
            </a:r>
          </a:p>
          <a:p>
            <a:pPr lvl="4" algn="r"/>
            <a:endParaRPr lang="en-US" sz="3200" b="1">
              <a:solidFill>
                <a:schemeClr val="bg1">
                  <a:lumMod val="95000"/>
                </a:schemeClr>
              </a:solidFill>
              <a:latin typeface="Georgia"/>
              <a:ea typeface="+mn-lt"/>
              <a:cs typeface="+mn-lt"/>
            </a:endParaRPr>
          </a:p>
          <a:p>
            <a:pPr lvl="4" algn="r"/>
            <a:endParaRPr lang="en-US" sz="3200" b="1">
              <a:solidFill>
                <a:schemeClr val="bg1">
                  <a:lumMod val="95000"/>
                </a:schemeClr>
              </a:solidFill>
              <a:latin typeface="Georgia"/>
              <a:ea typeface="+mn-lt"/>
              <a:cs typeface="+mn-lt"/>
            </a:endParaRPr>
          </a:p>
          <a:p>
            <a:pPr algn="r"/>
            <a:r>
              <a:rPr lang="en-US" sz="4000" b="1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Dangerous </a:t>
            </a:r>
            <a:endParaRPr lang="en-US" sz="4000" b="1">
              <a:solidFill>
                <a:schemeClr val="bg1">
                  <a:lumMod val="95000"/>
                </a:schemeClr>
              </a:solidFill>
              <a:latin typeface="Georgia"/>
            </a:endParaRPr>
          </a:p>
          <a:p>
            <a:pPr lvl="4" algn="r"/>
            <a:endParaRPr lang="en-US" sz="3200" b="1">
              <a:solidFill>
                <a:schemeClr val="bg1">
                  <a:lumMod val="95000"/>
                </a:schemeClr>
              </a:solidFill>
              <a:latin typeface="Georgia"/>
              <a:ea typeface="+mn-lt"/>
              <a:cs typeface="+mn-lt"/>
            </a:endParaRPr>
          </a:p>
          <a:p>
            <a:pPr lvl="4" algn="r"/>
            <a:endParaRPr lang="en-US" sz="3200" b="1">
              <a:solidFill>
                <a:schemeClr val="bg1">
                  <a:lumMod val="95000"/>
                </a:schemeClr>
              </a:solidFill>
              <a:latin typeface="Georgia"/>
              <a:ea typeface="+mn-lt"/>
              <a:cs typeface="+mn-lt"/>
            </a:endParaRPr>
          </a:p>
          <a:p>
            <a:pPr lvl="4" algn="r"/>
            <a:endParaRPr lang="en-US" sz="3600" b="1">
              <a:solidFill>
                <a:schemeClr val="bg1">
                  <a:lumMod val="95000"/>
                </a:schemeClr>
              </a:solidFill>
              <a:latin typeface="Georgia"/>
              <a:ea typeface="+mn-lt"/>
              <a:cs typeface="+mn-lt"/>
            </a:endParaRPr>
          </a:p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  <a:ea typeface="+mn-lt"/>
              <a:cs typeface="+mn-lt"/>
            </a:endParaRPr>
          </a:p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  <a:ea typeface="+mn-lt"/>
              <a:cs typeface="+mn-lt"/>
            </a:endParaRPr>
          </a:p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  <a:ea typeface="+mn-lt"/>
              <a:cs typeface="+mn-lt"/>
            </a:endParaRPr>
          </a:p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</a:endParaRPr>
          </a:p>
          <a:p>
            <a:pPr lvl="1" algn="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</a:endParaRPr>
          </a:p>
          <a:p>
            <a:pPr lvl="1" algn="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</a:endParaRPr>
          </a:p>
          <a:p>
            <a:pPr lvl="1" algn="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</a:endParaRPr>
          </a:p>
          <a:p>
            <a:pPr lvl="1" algn="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</a:endParaRPr>
          </a:p>
          <a:p>
            <a:pPr lvl="1" algn="r"/>
            <a:endParaRPr lang="en-US" sz="1200">
              <a:solidFill>
                <a:schemeClr val="bg1">
                  <a:lumMod val="75000"/>
                </a:schemeClr>
              </a:solidFill>
              <a:latin typeface="Georgia"/>
            </a:endParaRPr>
          </a:p>
        </p:txBody>
      </p:sp>
      <p:pic>
        <p:nvPicPr>
          <p:cNvPr id="8" name="Picture 7" descr="A green robot with white eyes&#10;&#10;Description automatically generated">
            <a:extLst>
              <a:ext uri="{FF2B5EF4-FFF2-40B4-BE49-F238E27FC236}">
                <a16:creationId xmlns:a16="http://schemas.microsoft.com/office/drawing/2014/main" id="{37BAD888-C64F-C040-28C6-4B7BD9EBE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04399" y="4357457"/>
            <a:ext cx="7606045" cy="76901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509927-C304-42E7-207D-491444981D30}"/>
              </a:ext>
            </a:extLst>
          </p:cNvPr>
          <p:cNvSpPr/>
          <p:nvPr/>
        </p:nvSpPr>
        <p:spPr>
          <a:xfrm>
            <a:off x="28153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6CD5961-85F8-CE96-C1E5-DB4AA6DCA30F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  <p:pic>
        <p:nvPicPr>
          <p:cNvPr id="22" name="Picture 21" descr="Free sandbox toys playground vector">
            <a:extLst>
              <a:ext uri="{FF2B5EF4-FFF2-40B4-BE49-F238E27FC236}">
                <a16:creationId xmlns:a16="http://schemas.microsoft.com/office/drawing/2014/main" id="{D392ECAA-A4CB-A7AE-A686-AA5D43521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27" y="1986479"/>
            <a:ext cx="6399007" cy="397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4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2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22F8C8-9C9D-3E37-5547-9EBE4C7E9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D11D8-14A5-A830-B1F5-1266455CC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52" y="-163234"/>
            <a:ext cx="9945736" cy="1638659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chemeClr val="bg1">
                    <a:lumMod val="95000"/>
                  </a:schemeClr>
                </a:solidFill>
                <a:latin typeface="Georgia"/>
              </a:rPr>
              <a:t>Normal Permissions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130E99-84E0-902A-45A0-CCBCAE8000A8}"/>
              </a:ext>
            </a:extLst>
          </p:cNvPr>
          <p:cNvSpPr txBox="1"/>
          <p:nvPr/>
        </p:nvSpPr>
        <p:spPr>
          <a:xfrm>
            <a:off x="701548" y="829391"/>
            <a:ext cx="10709357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Georgia"/>
              </a:rPr>
              <a:t>____</a:t>
            </a:r>
            <a:br>
              <a:rPr lang="en-US" sz="3200">
                <a:latin typeface="Georgia"/>
              </a:rPr>
            </a:br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Georgia"/>
              </a:rPr>
              <a:t>        </a:t>
            </a:r>
            <a:endParaRPr lang="en-US" sz="3200">
              <a:solidFill>
                <a:schemeClr val="bg1">
                  <a:lumMod val="95000"/>
                </a:schemeClr>
              </a:solidFill>
              <a:latin typeface="Georgia"/>
              <a:ea typeface="+mn-lt"/>
              <a:cs typeface="+mn-lt"/>
            </a:endParaRPr>
          </a:p>
          <a:p>
            <a:endParaRPr lang="en-US" sz="3200">
              <a:solidFill>
                <a:schemeClr val="bg1">
                  <a:lumMod val="95000"/>
                </a:schemeClr>
              </a:solidFill>
              <a:latin typeface="Georgia"/>
              <a:ea typeface="+mn-lt"/>
              <a:cs typeface="+mn-lt"/>
            </a:endParaRPr>
          </a:p>
          <a:p>
            <a:endParaRPr lang="en-US" sz="3200">
              <a:solidFill>
                <a:srgbClr val="F2F2F2"/>
              </a:solidFill>
              <a:latin typeface="Georgia"/>
              <a:ea typeface="+mn-lt"/>
              <a:cs typeface="+mn-lt"/>
            </a:endParaRPr>
          </a:p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  <a:ea typeface="+mn-lt"/>
              <a:cs typeface="+mn-lt"/>
            </a:endParaRPr>
          </a:p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  <a:ea typeface="+mn-lt"/>
              <a:cs typeface="+mn-lt"/>
            </a:endParaRPr>
          </a:p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  <a:ea typeface="+mn-lt"/>
              <a:cs typeface="+mn-lt"/>
            </a:endParaRPr>
          </a:p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</a:endParaRPr>
          </a:p>
          <a:p>
            <a:pPr lvl="1" algn="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</a:endParaRPr>
          </a:p>
          <a:p>
            <a:pPr lvl="1" algn="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</a:endParaRPr>
          </a:p>
          <a:p>
            <a:pPr lvl="1" algn="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</a:endParaRPr>
          </a:p>
          <a:p>
            <a:pPr lvl="1" algn="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</a:endParaRPr>
          </a:p>
          <a:p>
            <a:pPr lvl="1" algn="r"/>
            <a:endParaRPr lang="en-US" sz="1200">
              <a:solidFill>
                <a:schemeClr val="bg1">
                  <a:lumMod val="75000"/>
                </a:schemeClr>
              </a:solidFill>
              <a:latin typeface="Georgia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5589FBA-21D4-F4F1-AD8E-1838A7CEA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673" y="2182495"/>
            <a:ext cx="7968731" cy="36082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6CA45B7-F3AB-2D67-C13E-94D45BB45312}"/>
              </a:ext>
            </a:extLst>
          </p:cNvPr>
          <p:cNvSpPr/>
          <p:nvPr/>
        </p:nvSpPr>
        <p:spPr>
          <a:xfrm>
            <a:off x="2285998" y="2126343"/>
            <a:ext cx="7968343" cy="3664856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2E91F25E-1571-5871-4345-CCB1A8B6BDC3}"/>
              </a:ext>
            </a:extLst>
          </p:cNvPr>
          <p:cNvSpPr/>
          <p:nvPr/>
        </p:nvSpPr>
        <p:spPr>
          <a:xfrm>
            <a:off x="2086428" y="3447142"/>
            <a:ext cx="595086" cy="660400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29E6F0-5DA7-1E51-769C-57900521B41C}"/>
              </a:ext>
            </a:extLst>
          </p:cNvPr>
          <p:cNvSpPr/>
          <p:nvPr/>
        </p:nvSpPr>
        <p:spPr>
          <a:xfrm>
            <a:off x="28153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AF101EA-6BB7-89DD-5C57-91075A8FAEEB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727011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2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71A97D-7095-9611-7E80-5FE68DF69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E2EE0-08AC-D690-E203-5BE28661F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30" y="295378"/>
            <a:ext cx="9945736" cy="1638659"/>
          </a:xfrm>
        </p:spPr>
        <p:txBody>
          <a:bodyPr/>
          <a:lstStyle/>
          <a:p>
            <a:r>
              <a:rPr lang="en-US" sz="4800" b="1">
                <a:solidFill>
                  <a:schemeClr val="bg1">
                    <a:lumMod val="95000"/>
                  </a:schemeClr>
                </a:solidFill>
                <a:latin typeface="Georgia"/>
              </a:rPr>
              <a:t>Dangerous Permissions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C6EF2-950C-8BFB-91BE-427034283C66}"/>
              </a:ext>
            </a:extLst>
          </p:cNvPr>
          <p:cNvSpPr txBox="1"/>
          <p:nvPr/>
        </p:nvSpPr>
        <p:spPr>
          <a:xfrm>
            <a:off x="659730" y="831627"/>
            <a:ext cx="10681135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Georgia"/>
              </a:rPr>
              <a:t>____</a:t>
            </a:r>
            <a:br>
              <a:rPr lang="en-US" sz="3200">
                <a:latin typeface="Georgia"/>
              </a:rPr>
            </a:br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Georgia"/>
              </a:rPr>
              <a:t>             </a:t>
            </a:r>
            <a:endParaRPr lang="en-US" sz="3200">
              <a:solidFill>
                <a:schemeClr val="bg1">
                  <a:lumMod val="95000"/>
                </a:schemeClr>
              </a:solidFill>
              <a:latin typeface="Georgia"/>
              <a:ea typeface="+mn-lt"/>
              <a:cs typeface="+mn-lt"/>
            </a:endParaRPr>
          </a:p>
          <a:p>
            <a:endParaRPr lang="en-US" sz="3200">
              <a:solidFill>
                <a:srgbClr val="F2F2F2"/>
              </a:solidFill>
              <a:latin typeface="Georgia"/>
              <a:ea typeface="+mn-lt"/>
              <a:cs typeface="+mn-lt"/>
            </a:endParaRPr>
          </a:p>
          <a:p>
            <a:endParaRPr lang="en-US" sz="3200">
              <a:solidFill>
                <a:srgbClr val="F2F2F2"/>
              </a:solidFill>
              <a:latin typeface="Georgia"/>
              <a:ea typeface="+mn-lt"/>
              <a:cs typeface="+mn-lt"/>
            </a:endParaRPr>
          </a:p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  <a:ea typeface="+mn-lt"/>
              <a:cs typeface="+mn-lt"/>
            </a:endParaRPr>
          </a:p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  <a:ea typeface="+mn-lt"/>
              <a:cs typeface="+mn-lt"/>
            </a:endParaRPr>
          </a:p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  <a:ea typeface="+mn-lt"/>
              <a:cs typeface="+mn-lt"/>
            </a:endParaRPr>
          </a:p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</a:endParaRPr>
          </a:p>
          <a:p>
            <a:pPr lvl="1" algn="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</a:endParaRPr>
          </a:p>
          <a:p>
            <a:pPr lvl="1" algn="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</a:endParaRPr>
          </a:p>
          <a:p>
            <a:pPr lvl="1" algn="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</a:endParaRPr>
          </a:p>
          <a:p>
            <a:pPr lvl="1" algn="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</a:endParaRPr>
          </a:p>
          <a:p>
            <a:pPr lvl="1" algn="r"/>
            <a:endParaRPr lang="en-US" sz="1200">
              <a:solidFill>
                <a:schemeClr val="bg1">
                  <a:lumMod val="75000"/>
                </a:schemeClr>
              </a:solidFill>
              <a:latin typeface="Georgia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E1CE692-E964-CD10-2454-4EB5AEDA0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318" y="2072367"/>
            <a:ext cx="5404343" cy="383178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26EBCBB-F868-D266-8729-0FBCBF969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20" y="2007330"/>
            <a:ext cx="5773977" cy="39328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A9C036-49BA-8E94-B8F0-B59091DDDDBF}"/>
              </a:ext>
            </a:extLst>
          </p:cNvPr>
          <p:cNvSpPr/>
          <p:nvPr/>
        </p:nvSpPr>
        <p:spPr>
          <a:xfrm>
            <a:off x="319312" y="2010228"/>
            <a:ext cx="5747659" cy="38898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C4AEFE-7777-AB3D-09F6-92BCBEAB00E5}"/>
              </a:ext>
            </a:extLst>
          </p:cNvPr>
          <p:cNvSpPr/>
          <p:nvPr/>
        </p:nvSpPr>
        <p:spPr>
          <a:xfrm>
            <a:off x="6596742" y="2010228"/>
            <a:ext cx="5334001" cy="38898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xplosion: 8 Points 7">
            <a:extLst>
              <a:ext uri="{FF2B5EF4-FFF2-40B4-BE49-F238E27FC236}">
                <a16:creationId xmlns:a16="http://schemas.microsoft.com/office/drawing/2014/main" id="{286A3C3D-B984-A77C-607F-89D4BFD57D61}"/>
              </a:ext>
            </a:extLst>
          </p:cNvPr>
          <p:cNvSpPr/>
          <p:nvPr/>
        </p:nvSpPr>
        <p:spPr>
          <a:xfrm>
            <a:off x="250371" y="5087256"/>
            <a:ext cx="595086" cy="660400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37C7D-415C-7110-379F-3D1E0BF82F94}"/>
              </a:ext>
            </a:extLst>
          </p:cNvPr>
          <p:cNvSpPr/>
          <p:nvPr/>
        </p:nvSpPr>
        <p:spPr>
          <a:xfrm>
            <a:off x="-2645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C3EE9F7-F250-B455-53A2-DB7A9102B1C8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72006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2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640A47-C319-4BB6-87BA-6AD1DF509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FDE3-08E6-A276-3619-C1CD343BF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33" y="396413"/>
            <a:ext cx="12426615" cy="988332"/>
          </a:xfrm>
        </p:spPr>
        <p:txBody>
          <a:bodyPr>
            <a:noAutofit/>
          </a:bodyPr>
          <a:lstStyle/>
          <a:p>
            <a:r>
              <a:rPr lang="en-US" sz="4300" b="1">
                <a:solidFill>
                  <a:schemeClr val="bg1">
                    <a:lumMod val="95000"/>
                  </a:schemeClr>
                </a:solidFill>
                <a:latin typeface="Georgia"/>
              </a:rPr>
              <a:t>Mechanism of Inter-App Collusion</a:t>
            </a:r>
            <a:endParaRPr lang="en-US" sz="4300">
              <a:solidFill>
                <a:schemeClr val="bg1">
                  <a:lumMod val="95000"/>
                </a:schemeClr>
              </a:solidFill>
              <a:latin typeface="Georgia"/>
            </a:endParaRPr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CD96647C-92DE-2717-07A2-A0587CF71874}"/>
              </a:ext>
            </a:extLst>
          </p:cNvPr>
          <p:cNvSpPr/>
          <p:nvPr/>
        </p:nvSpPr>
        <p:spPr>
          <a:xfrm>
            <a:off x="913189" y="1654024"/>
            <a:ext cx="10680094" cy="4070047"/>
          </a:xfrm>
          <a:prstGeom prst="round2Diag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676E4AA-0658-360E-6A6F-D1509FE46D2F}"/>
              </a:ext>
            </a:extLst>
          </p:cNvPr>
          <p:cNvCxnSpPr/>
          <p:nvPr/>
        </p:nvCxnSpPr>
        <p:spPr>
          <a:xfrm>
            <a:off x="3368674" y="3090484"/>
            <a:ext cx="5673875" cy="78135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croll: Vertical 7">
            <a:extLst>
              <a:ext uri="{FF2B5EF4-FFF2-40B4-BE49-F238E27FC236}">
                <a16:creationId xmlns:a16="http://schemas.microsoft.com/office/drawing/2014/main" id="{E5A74323-B123-6AB0-A1B9-76C54398E1C0}"/>
              </a:ext>
            </a:extLst>
          </p:cNvPr>
          <p:cNvSpPr/>
          <p:nvPr/>
        </p:nvSpPr>
        <p:spPr>
          <a:xfrm>
            <a:off x="1451429" y="1778002"/>
            <a:ext cx="9818912" cy="3824512"/>
          </a:xfrm>
          <a:prstGeom prst="verticalScroll">
            <a:avLst/>
          </a:prstGeom>
          <a:solidFill>
            <a:srgbClr val="FAF4D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111876F-07AD-A28A-37AB-DB75E341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395" y="2378107"/>
            <a:ext cx="8478919" cy="31369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D39937-C724-AFD9-3E4C-950CEEC44852}"/>
              </a:ext>
            </a:extLst>
          </p:cNvPr>
          <p:cNvSpPr/>
          <p:nvPr/>
        </p:nvSpPr>
        <p:spPr>
          <a:xfrm>
            <a:off x="2628255" y="3269459"/>
            <a:ext cx="4913085" cy="486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F9C8BB-9840-933C-A437-3CB572649669}"/>
              </a:ext>
            </a:extLst>
          </p:cNvPr>
          <p:cNvSpPr/>
          <p:nvPr/>
        </p:nvSpPr>
        <p:spPr>
          <a:xfrm>
            <a:off x="2628254" y="4171919"/>
            <a:ext cx="2627085" cy="486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D1332DD-37D1-909F-77BE-E6F92BBBE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13" y="5802766"/>
            <a:ext cx="9096375" cy="100012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8419233-E1AD-460B-C3EB-FD268C40F369}"/>
              </a:ext>
            </a:extLst>
          </p:cNvPr>
          <p:cNvSpPr/>
          <p:nvPr/>
        </p:nvSpPr>
        <p:spPr>
          <a:xfrm>
            <a:off x="1585686" y="5878284"/>
            <a:ext cx="9035142" cy="88537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D9514E-69C0-473B-B361-36E0010E2E75}"/>
              </a:ext>
            </a:extLst>
          </p:cNvPr>
          <p:cNvSpPr/>
          <p:nvPr/>
        </p:nvSpPr>
        <p:spPr>
          <a:xfrm>
            <a:off x="28153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FEAF4A6-FB8D-4A6D-C19D-FF7A9D28D213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FF5B30-D0DE-4C49-082F-5CC020589FE8}"/>
              </a:ext>
            </a:extLst>
          </p:cNvPr>
          <p:cNvSpPr/>
          <p:nvPr/>
        </p:nvSpPr>
        <p:spPr>
          <a:xfrm>
            <a:off x="2117508" y="2406272"/>
            <a:ext cx="8534728" cy="3095599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3C09D7-47FB-217C-98B8-BDABF6FC5FE5}"/>
              </a:ext>
            </a:extLst>
          </p:cNvPr>
          <p:cNvSpPr txBox="1"/>
          <p:nvPr/>
        </p:nvSpPr>
        <p:spPr>
          <a:xfrm>
            <a:off x="5082588" y="1776392"/>
            <a:ext cx="343262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Georgia"/>
                <a:ea typeface="FangSong"/>
              </a:rPr>
              <a:t>Android Manifest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E48D76-1298-8506-645D-E56FC240F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60000">
            <a:off x="9484119" y="2626090"/>
            <a:ext cx="2111829" cy="212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00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2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DE2920-6C10-DE75-F0C6-20B2548BD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9747F-C7B7-8FCE-5866-822D4346F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33" y="396413"/>
            <a:ext cx="12426615" cy="988332"/>
          </a:xfrm>
        </p:spPr>
        <p:txBody>
          <a:bodyPr>
            <a:noAutofit/>
          </a:bodyPr>
          <a:lstStyle/>
          <a:p>
            <a:r>
              <a:rPr lang="en-US" sz="4300" b="1">
                <a:solidFill>
                  <a:schemeClr val="bg1">
                    <a:lumMod val="95000"/>
                  </a:schemeClr>
                </a:solidFill>
                <a:latin typeface="Georgia"/>
              </a:rPr>
              <a:t>Mechanism of Inter-App Collusion</a:t>
            </a:r>
            <a:endParaRPr lang="en-US" sz="4300">
              <a:solidFill>
                <a:schemeClr val="bg1">
                  <a:lumMod val="95000"/>
                </a:schemeClr>
              </a:solidFill>
              <a:latin typeface="Georgia"/>
            </a:endParaRPr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B72E0171-750C-2291-7EAF-CFC224F14771}"/>
              </a:ext>
            </a:extLst>
          </p:cNvPr>
          <p:cNvSpPr/>
          <p:nvPr/>
        </p:nvSpPr>
        <p:spPr>
          <a:xfrm>
            <a:off x="862389" y="1741110"/>
            <a:ext cx="10680094" cy="4070047"/>
          </a:xfrm>
          <a:prstGeom prst="round2Diag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yellow square with a green border&#10;&#10;Description automatically generated">
            <a:extLst>
              <a:ext uri="{FF2B5EF4-FFF2-40B4-BE49-F238E27FC236}">
                <a16:creationId xmlns:a16="http://schemas.microsoft.com/office/drawing/2014/main" id="{2C17B87C-82BB-A4C0-D1C1-D24895605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63" y="2422979"/>
            <a:ext cx="2148114" cy="1836662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6EA6F6D-2770-02A4-242E-3220A7B20278}"/>
              </a:ext>
            </a:extLst>
          </p:cNvPr>
          <p:cNvCxnSpPr/>
          <p:nvPr/>
        </p:nvCxnSpPr>
        <p:spPr>
          <a:xfrm>
            <a:off x="3332388" y="3083227"/>
            <a:ext cx="5673875" cy="78135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A green robot with white eyes&#10;&#10;Description automatically generated">
            <a:extLst>
              <a:ext uri="{FF2B5EF4-FFF2-40B4-BE49-F238E27FC236}">
                <a16:creationId xmlns:a16="http://schemas.microsoft.com/office/drawing/2014/main" id="{0A3474B5-90FC-1FF9-1063-6DCE4F116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1125" y="4503177"/>
            <a:ext cx="7606045" cy="7690191"/>
          </a:xfrm>
          <a:prstGeom prst="rect">
            <a:avLst/>
          </a:prstGeom>
        </p:spPr>
      </p:pic>
      <p:sp>
        <p:nvSpPr>
          <p:cNvPr id="27" name="Scroll: Horizontal 26">
            <a:extLst>
              <a:ext uri="{FF2B5EF4-FFF2-40B4-BE49-F238E27FC236}">
                <a16:creationId xmlns:a16="http://schemas.microsoft.com/office/drawing/2014/main" id="{F662BB47-D145-A8B6-F622-AEC9319172BB}"/>
              </a:ext>
            </a:extLst>
          </p:cNvPr>
          <p:cNvSpPr/>
          <p:nvPr/>
        </p:nvSpPr>
        <p:spPr>
          <a:xfrm>
            <a:off x="2213428" y="4125686"/>
            <a:ext cx="7917543" cy="1683657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Unicode: 1F9B9-200D-2642-FE0F">
            <a:extLst>
              <a:ext uri="{FF2B5EF4-FFF2-40B4-BE49-F238E27FC236}">
                <a16:creationId xmlns:a16="http://schemas.microsoft.com/office/drawing/2014/main" id="{A13475A7-AC93-F528-A8E5-50CB780FB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9789" y="2936194"/>
            <a:ext cx="933450" cy="1000125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ABB09C13-87B6-C424-EE98-9BDD85652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2006" y="4462689"/>
            <a:ext cx="7650843" cy="1060451"/>
          </a:xfrm>
          <a:prstGeom prst="rect">
            <a:avLst/>
          </a:prstGeom>
        </p:spPr>
      </p:pic>
      <p:pic>
        <p:nvPicPr>
          <p:cNvPr id="9" name="Picture 8" descr="A blue square with a white phone handset&#10;&#10;Description automatically generated">
            <a:extLst>
              <a:ext uri="{FF2B5EF4-FFF2-40B4-BE49-F238E27FC236}">
                <a16:creationId xmlns:a16="http://schemas.microsoft.com/office/drawing/2014/main" id="{A4551D3E-3EFE-0114-012F-95E8607647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38" t="405" r="-1154" b="-810"/>
          <a:stretch/>
        </p:blipFill>
        <p:spPr>
          <a:xfrm>
            <a:off x="9611337" y="2370109"/>
            <a:ext cx="1847695" cy="17542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8F1A24-5C47-99C4-3BE3-75B6436F1EF4}"/>
              </a:ext>
            </a:extLst>
          </p:cNvPr>
          <p:cNvSpPr/>
          <p:nvPr/>
        </p:nvSpPr>
        <p:spPr>
          <a:xfrm>
            <a:off x="28153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2D56A3D-F88D-0FFA-286C-1C29123E0C6E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D6C391-9A9E-F3C2-B16A-75B98BBE6AEA}"/>
              </a:ext>
            </a:extLst>
          </p:cNvPr>
          <p:cNvSpPr/>
          <p:nvPr/>
        </p:nvSpPr>
        <p:spPr>
          <a:xfrm>
            <a:off x="2453443" y="4462853"/>
            <a:ext cx="7641632" cy="105540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93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2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02972D-0657-A070-079B-87D23B738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BF70-EF26-20F6-6902-9DB626EE0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33" y="396413"/>
            <a:ext cx="12426615" cy="988332"/>
          </a:xfrm>
        </p:spPr>
        <p:txBody>
          <a:bodyPr>
            <a:noAutofit/>
          </a:bodyPr>
          <a:lstStyle/>
          <a:p>
            <a:r>
              <a:rPr lang="en-US" sz="4300" b="1">
                <a:solidFill>
                  <a:schemeClr val="bg1">
                    <a:lumMod val="95000"/>
                  </a:schemeClr>
                </a:solidFill>
                <a:latin typeface="Georgia"/>
              </a:rPr>
              <a:t>Mechanism of Inter-App Collusion</a:t>
            </a:r>
            <a:endParaRPr lang="en-US" sz="4300">
              <a:solidFill>
                <a:schemeClr val="bg1">
                  <a:lumMod val="95000"/>
                </a:schemeClr>
              </a:solidFill>
              <a:latin typeface="Georgia"/>
            </a:endParaRPr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72B4FE3-211A-82AD-DAEC-CCBCAF61231D}"/>
              </a:ext>
            </a:extLst>
          </p:cNvPr>
          <p:cNvSpPr/>
          <p:nvPr/>
        </p:nvSpPr>
        <p:spPr>
          <a:xfrm>
            <a:off x="862389" y="1741110"/>
            <a:ext cx="10680094" cy="4070047"/>
          </a:xfrm>
          <a:prstGeom prst="round2Diag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yellow square with a green border&#10;&#10;Description automatically generated">
            <a:extLst>
              <a:ext uri="{FF2B5EF4-FFF2-40B4-BE49-F238E27FC236}">
                <a16:creationId xmlns:a16="http://schemas.microsoft.com/office/drawing/2014/main" id="{E0908210-B973-1F43-1078-C0FC99712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63" y="2422979"/>
            <a:ext cx="2148114" cy="1836662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4B32BEC-636B-E986-0617-F93E9CC86158}"/>
              </a:ext>
            </a:extLst>
          </p:cNvPr>
          <p:cNvCxnSpPr/>
          <p:nvPr/>
        </p:nvCxnSpPr>
        <p:spPr>
          <a:xfrm>
            <a:off x="3332388" y="3083227"/>
            <a:ext cx="5673875" cy="78135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Scroll: Horizontal 26">
            <a:extLst>
              <a:ext uri="{FF2B5EF4-FFF2-40B4-BE49-F238E27FC236}">
                <a16:creationId xmlns:a16="http://schemas.microsoft.com/office/drawing/2014/main" id="{B15E67DB-B001-9176-C7F6-30ACB2EC703A}"/>
              </a:ext>
            </a:extLst>
          </p:cNvPr>
          <p:cNvSpPr/>
          <p:nvPr/>
        </p:nvSpPr>
        <p:spPr>
          <a:xfrm>
            <a:off x="2213428" y="4349447"/>
            <a:ext cx="7754258" cy="1459896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Unicode: 1F9B9-200D-2642-FE0F">
            <a:extLst>
              <a:ext uri="{FF2B5EF4-FFF2-40B4-BE49-F238E27FC236}">
                <a16:creationId xmlns:a16="http://schemas.microsoft.com/office/drawing/2014/main" id="{9E3ABBE6-3552-EB2A-1E2E-63E985A64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9789" y="2936194"/>
            <a:ext cx="933450" cy="1000125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E53E1CB5-3049-CD79-B9B3-8A65E9665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2006" y="4571546"/>
            <a:ext cx="7466912" cy="1018118"/>
          </a:xfrm>
          <a:prstGeom prst="rect">
            <a:avLst/>
          </a:prstGeom>
        </p:spPr>
      </p:pic>
      <p:pic>
        <p:nvPicPr>
          <p:cNvPr id="14" name="Graphic 13" descr="Unicode: 23F3">
            <a:extLst>
              <a:ext uri="{FF2B5EF4-FFF2-40B4-BE49-F238E27FC236}">
                <a16:creationId xmlns:a16="http://schemas.microsoft.com/office/drawing/2014/main" id="{6E65248B-5752-DD05-CFEF-F7EB6FFC6E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8521" y="2765651"/>
            <a:ext cx="800100" cy="1152525"/>
          </a:xfrm>
          <a:prstGeom prst="rect">
            <a:avLst/>
          </a:prstGeom>
        </p:spPr>
      </p:pic>
      <p:pic>
        <p:nvPicPr>
          <p:cNvPr id="5" name="Picture 4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58CBCD50-2230-453F-3085-1447FB9E3E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808" y="5935810"/>
            <a:ext cx="7245049" cy="7497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9C54CB2-D0E4-3E22-C524-51F4C76DDA33}"/>
              </a:ext>
            </a:extLst>
          </p:cNvPr>
          <p:cNvSpPr/>
          <p:nvPr/>
        </p:nvSpPr>
        <p:spPr>
          <a:xfrm>
            <a:off x="4626427" y="4624004"/>
            <a:ext cx="3525762" cy="2479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xplosion: 8 Points 15">
            <a:extLst>
              <a:ext uri="{FF2B5EF4-FFF2-40B4-BE49-F238E27FC236}">
                <a16:creationId xmlns:a16="http://schemas.microsoft.com/office/drawing/2014/main" id="{5815A7C3-9FB7-5571-EB51-B69537A4D1B8}"/>
              </a:ext>
            </a:extLst>
          </p:cNvPr>
          <p:cNvSpPr/>
          <p:nvPr/>
        </p:nvSpPr>
        <p:spPr>
          <a:xfrm>
            <a:off x="2074331" y="6312503"/>
            <a:ext cx="377372" cy="400353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E5E8D626-DF1D-7F80-DDDA-F1BDC9DABCA3}"/>
              </a:ext>
            </a:extLst>
          </p:cNvPr>
          <p:cNvSpPr/>
          <p:nvPr/>
        </p:nvSpPr>
        <p:spPr>
          <a:xfrm flipH="1">
            <a:off x="1172460" y="4704102"/>
            <a:ext cx="846236" cy="2005145"/>
          </a:xfrm>
          <a:prstGeom prst="curvedLeftArrow">
            <a:avLst/>
          </a:prstGeom>
          <a:solidFill>
            <a:srgbClr val="FF0000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18F804-16E3-D695-6F4C-282A8D446134}"/>
              </a:ext>
            </a:extLst>
          </p:cNvPr>
          <p:cNvSpPr/>
          <p:nvPr/>
        </p:nvSpPr>
        <p:spPr>
          <a:xfrm>
            <a:off x="28153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C5324CF7-1A23-00DA-1A3F-867D09FE0BAE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8D395B-358B-D626-963C-B57AF73F9F0A}"/>
              </a:ext>
            </a:extLst>
          </p:cNvPr>
          <p:cNvSpPr/>
          <p:nvPr/>
        </p:nvSpPr>
        <p:spPr>
          <a:xfrm>
            <a:off x="2453443" y="4569369"/>
            <a:ext cx="7469568" cy="103082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blue square with a white phone handset&#10;&#10;Description automatically generated">
            <a:extLst>
              <a:ext uri="{FF2B5EF4-FFF2-40B4-BE49-F238E27FC236}">
                <a16:creationId xmlns:a16="http://schemas.microsoft.com/office/drawing/2014/main" id="{67BCC5B9-84FA-D1EB-39B9-B60885F390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38" t="405" r="-1154" b="-810"/>
          <a:stretch/>
        </p:blipFill>
        <p:spPr>
          <a:xfrm>
            <a:off x="9443557" y="2551870"/>
            <a:ext cx="1847695" cy="175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54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2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3ED4-C6F2-1C6C-101C-D4EEB7BB7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59" y="315814"/>
            <a:ext cx="11029616" cy="988332"/>
          </a:xfrm>
        </p:spPr>
        <p:txBody>
          <a:bodyPr>
            <a:noAutofit/>
          </a:bodyPr>
          <a:lstStyle/>
          <a:p>
            <a:r>
              <a:rPr lang="en-US" sz="5800" b="1">
                <a:latin typeface="Georgia"/>
              </a:rPr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5E89F-6A5F-CF6B-9965-0A2A4C304EF0}"/>
              </a:ext>
            </a:extLst>
          </p:cNvPr>
          <p:cNvSpPr txBox="1"/>
          <p:nvPr/>
        </p:nvSpPr>
        <p:spPr>
          <a:xfrm>
            <a:off x="99397" y="888470"/>
            <a:ext cx="13041117" cy="125265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chemeClr val="bg1">
                    <a:lumMod val="95000"/>
                  </a:schemeClr>
                </a:solidFill>
                <a:latin typeface="Georgia"/>
                <a:cs typeface="Courier New"/>
              </a:rPr>
              <a:t>_______</a:t>
            </a:r>
          </a:p>
          <a:p>
            <a:endParaRPr lang="en-US" sz="3200" b="1">
              <a:solidFill>
                <a:schemeClr val="bg1">
                  <a:lumMod val="95000"/>
                </a:schemeClr>
              </a:solidFill>
              <a:latin typeface="Georgia"/>
              <a:cs typeface="Courier New"/>
            </a:endParaRPr>
          </a:p>
          <a:p>
            <a:r>
              <a:rPr lang="en-US" sz="3200" b="1">
                <a:solidFill>
                  <a:schemeClr val="bg1"/>
                </a:solidFill>
                <a:latin typeface="Georgia"/>
                <a:ea typeface="Batang"/>
                <a:cs typeface="Courier New"/>
              </a:rPr>
              <a:t>#</a:t>
            </a:r>
            <a:r>
              <a:rPr lang="en-US" sz="2800" b="1">
                <a:solidFill>
                  <a:schemeClr val="bg1"/>
                </a:solidFill>
                <a:latin typeface="Georgia"/>
                <a:ea typeface="Batang"/>
                <a:cs typeface="Courier New"/>
              </a:rPr>
              <a:t>WHOAMI</a:t>
            </a:r>
          </a:p>
          <a:p>
            <a:endParaRPr lang="en-US" sz="2400" b="1">
              <a:solidFill>
                <a:schemeClr val="bg1"/>
              </a:solidFill>
              <a:latin typeface="Georgia"/>
              <a:ea typeface="Batang"/>
              <a:cs typeface="Courier New"/>
            </a:endParaRPr>
          </a:p>
          <a:p>
            <a:endParaRPr lang="en-US" sz="2400" b="1">
              <a:solidFill>
                <a:schemeClr val="bg1"/>
              </a:solidFill>
              <a:latin typeface="Georgia"/>
              <a:ea typeface="Batang"/>
              <a:cs typeface="Courier New"/>
            </a:endParaRPr>
          </a:p>
          <a:p>
            <a:r>
              <a:rPr lang="en-US" sz="2800" b="1">
                <a:solidFill>
                  <a:schemeClr val="bg1"/>
                </a:solidFill>
                <a:latin typeface="Georgia"/>
                <a:ea typeface="Batang"/>
                <a:cs typeface="Courier New"/>
              </a:rPr>
              <a:t>OVERVIEW OF ANDROID SECURITY CHALLENGES</a:t>
            </a:r>
          </a:p>
          <a:p>
            <a:endParaRPr lang="en-US" sz="2400" b="1">
              <a:solidFill>
                <a:schemeClr val="bg1"/>
              </a:solidFill>
              <a:latin typeface="Georgia"/>
              <a:ea typeface="Batang"/>
              <a:cs typeface="Courier New"/>
            </a:endParaRPr>
          </a:p>
          <a:p>
            <a:endParaRPr lang="en-US" sz="2400" b="1">
              <a:solidFill>
                <a:schemeClr val="bg1"/>
              </a:solidFill>
              <a:latin typeface="Georgia"/>
              <a:ea typeface="Batang"/>
              <a:cs typeface="Courier New"/>
            </a:endParaRPr>
          </a:p>
          <a:p>
            <a:r>
              <a:rPr lang="en-US" sz="2800" b="1">
                <a:solidFill>
                  <a:schemeClr val="bg1"/>
                </a:solidFill>
                <a:latin typeface="Georgia"/>
                <a:ea typeface="Batang"/>
                <a:cs typeface="Courier New"/>
              </a:rPr>
              <a:t>MECHANISM OF INTER-APP COLLUSION</a:t>
            </a:r>
          </a:p>
          <a:p>
            <a:endParaRPr lang="en-US" sz="2400" b="1">
              <a:solidFill>
                <a:schemeClr val="bg1"/>
              </a:solidFill>
              <a:latin typeface="Georgia"/>
              <a:ea typeface="Batang"/>
              <a:cs typeface="Courier New"/>
            </a:endParaRPr>
          </a:p>
          <a:p>
            <a:endParaRPr lang="en-US" sz="2400" b="1">
              <a:solidFill>
                <a:schemeClr val="bg1"/>
              </a:solidFill>
              <a:latin typeface="Georgia"/>
              <a:ea typeface="Batang"/>
              <a:cs typeface="Courier New"/>
            </a:endParaRPr>
          </a:p>
          <a:p>
            <a:r>
              <a:rPr lang="en-US" sz="2800" b="1">
                <a:solidFill>
                  <a:schemeClr val="bg1"/>
                </a:solidFill>
                <a:latin typeface="Georgia"/>
                <a:ea typeface="Batang"/>
                <a:cs typeface="Courier New"/>
              </a:rPr>
              <a:t>CASE STUDIES</a:t>
            </a:r>
          </a:p>
          <a:p>
            <a:endParaRPr lang="en-US" sz="2400" b="1">
              <a:solidFill>
                <a:schemeClr val="bg1">
                  <a:lumMod val="95000"/>
                </a:schemeClr>
              </a:solidFill>
              <a:latin typeface="Georgia"/>
              <a:ea typeface="Batang"/>
              <a:cs typeface="Courier New"/>
            </a:endParaRPr>
          </a:p>
          <a:p>
            <a:endParaRPr lang="en-US" sz="2800" b="1" i="1">
              <a:solidFill>
                <a:srgbClr val="D9D9D9"/>
              </a:solidFill>
              <a:latin typeface="Georgia"/>
              <a:ea typeface="Batang"/>
              <a:cs typeface="Courier New"/>
            </a:endParaRPr>
          </a:p>
          <a:p>
            <a:endParaRPr lang="en-US" sz="2400">
              <a:solidFill>
                <a:srgbClr val="F2F2F2"/>
              </a:solidFill>
              <a:latin typeface="Courier New"/>
              <a:ea typeface="Batang"/>
              <a:cs typeface="Courier New"/>
            </a:endParaRPr>
          </a:p>
          <a:p>
            <a:endParaRPr lang="en-US" sz="2400">
              <a:solidFill>
                <a:srgbClr val="000000"/>
              </a:solidFill>
              <a:latin typeface="Courier New"/>
              <a:cs typeface="Courier New"/>
            </a:endParaRPr>
          </a:p>
          <a:p>
            <a:endParaRPr lang="en-US" sz="2400" b="1">
              <a:solidFill>
                <a:srgbClr val="F2F2F2"/>
              </a:solidFill>
              <a:latin typeface="Courier New"/>
              <a:cs typeface="Courier New"/>
            </a:endParaRPr>
          </a:p>
          <a:p>
            <a:endParaRPr lang="en-US" sz="2400" b="1">
              <a:solidFill>
                <a:srgbClr val="F2F2F2"/>
              </a:solidFill>
              <a:latin typeface="Courier New"/>
              <a:cs typeface="Courier New"/>
            </a:endParaRPr>
          </a:p>
          <a:p>
            <a:endParaRPr lang="en-US" sz="2400">
              <a:solidFill>
                <a:srgbClr val="000000"/>
              </a:solidFill>
              <a:latin typeface="Gill Sans MT" panose="020B0502020104020203"/>
              <a:cs typeface="Courier New"/>
            </a:endParaRP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F5F0FC-247B-1F1E-BB33-9EE58B159CE0}"/>
              </a:ext>
            </a:extLst>
          </p:cNvPr>
          <p:cNvSpPr/>
          <p:nvPr/>
        </p:nvSpPr>
        <p:spPr>
          <a:xfrm>
            <a:off x="28153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2C3AF57-755E-8551-2154-91EB550654FA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35502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2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954598-F1C8-1253-1B8B-D919FE49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E74D4-2B9F-C88C-B29F-3DAC269A5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33" y="396413"/>
            <a:ext cx="12426615" cy="988332"/>
          </a:xfrm>
        </p:spPr>
        <p:txBody>
          <a:bodyPr>
            <a:noAutofit/>
          </a:bodyPr>
          <a:lstStyle/>
          <a:p>
            <a:r>
              <a:rPr lang="en-US" sz="4300" b="1">
                <a:solidFill>
                  <a:schemeClr val="bg1">
                    <a:lumMod val="95000"/>
                  </a:schemeClr>
                </a:solidFill>
                <a:latin typeface="Georgia"/>
              </a:rPr>
              <a:t>Mechanism of Inter-App Collusion</a:t>
            </a:r>
            <a:endParaRPr lang="en-US" sz="4300">
              <a:solidFill>
                <a:schemeClr val="bg1">
                  <a:lumMod val="95000"/>
                </a:schemeClr>
              </a:solidFill>
              <a:latin typeface="Georgia"/>
            </a:endParaRPr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7E572592-2C98-00CC-BAFF-B000D16D673B}"/>
              </a:ext>
            </a:extLst>
          </p:cNvPr>
          <p:cNvSpPr/>
          <p:nvPr/>
        </p:nvSpPr>
        <p:spPr>
          <a:xfrm>
            <a:off x="862389" y="1741110"/>
            <a:ext cx="10680094" cy="4070047"/>
          </a:xfrm>
          <a:prstGeom prst="round2Diag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yellow square with a green border&#10;&#10;Description automatically generated">
            <a:extLst>
              <a:ext uri="{FF2B5EF4-FFF2-40B4-BE49-F238E27FC236}">
                <a16:creationId xmlns:a16="http://schemas.microsoft.com/office/drawing/2014/main" id="{EACE0B45-A94F-6A20-4132-103CF09D1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63" y="2422979"/>
            <a:ext cx="2148114" cy="1836662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94B0426-C376-E787-14D5-B708516DCDE7}"/>
              </a:ext>
            </a:extLst>
          </p:cNvPr>
          <p:cNvCxnSpPr/>
          <p:nvPr/>
        </p:nvCxnSpPr>
        <p:spPr>
          <a:xfrm>
            <a:off x="3332388" y="3083227"/>
            <a:ext cx="5673875" cy="78135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Scroll: Horizontal 26">
            <a:extLst>
              <a:ext uri="{FF2B5EF4-FFF2-40B4-BE49-F238E27FC236}">
                <a16:creationId xmlns:a16="http://schemas.microsoft.com/office/drawing/2014/main" id="{0C98F2A0-9EEF-A1F2-7578-C8911835370B}"/>
              </a:ext>
            </a:extLst>
          </p:cNvPr>
          <p:cNvSpPr/>
          <p:nvPr/>
        </p:nvSpPr>
        <p:spPr>
          <a:xfrm>
            <a:off x="2213428" y="4362168"/>
            <a:ext cx="7661354" cy="1453743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Unicode: 1F9B9-200D-2642-FE0F">
            <a:extLst>
              <a:ext uri="{FF2B5EF4-FFF2-40B4-BE49-F238E27FC236}">
                <a16:creationId xmlns:a16="http://schemas.microsoft.com/office/drawing/2014/main" id="{4D845062-CBB3-B8A1-44A8-F3B91DF7B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9789" y="2936194"/>
            <a:ext cx="933450" cy="1000125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EF9D3CB6-BF46-50D8-E040-15E4BFF16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437" y="4587497"/>
            <a:ext cx="7394652" cy="1014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ACA7D-3210-270A-30B7-1D6BE05C5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1722" y="1982787"/>
            <a:ext cx="9610725" cy="352425"/>
          </a:xfrm>
          <a:prstGeom prst="rect">
            <a:avLst/>
          </a:prstGeom>
        </p:spPr>
      </p:pic>
      <p:pic>
        <p:nvPicPr>
          <p:cNvPr id="14" name="Graphic 13" descr="Unicode: 23F3">
            <a:extLst>
              <a:ext uri="{FF2B5EF4-FFF2-40B4-BE49-F238E27FC236}">
                <a16:creationId xmlns:a16="http://schemas.microsoft.com/office/drawing/2014/main" id="{AA2BF70F-6550-13DB-DDA0-13E68AD634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68521" y="2765651"/>
            <a:ext cx="800100" cy="11525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D7659B-6543-6795-7C27-ECF4F281D164}"/>
              </a:ext>
            </a:extLst>
          </p:cNvPr>
          <p:cNvCxnSpPr/>
          <p:nvPr/>
        </p:nvCxnSpPr>
        <p:spPr>
          <a:xfrm flipV="1">
            <a:off x="7393365" y="2415721"/>
            <a:ext cx="2094442" cy="22063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DANGER WARNING SIGN Logo PNG Vector">
            <a:extLst>
              <a:ext uri="{FF2B5EF4-FFF2-40B4-BE49-F238E27FC236}">
                <a16:creationId xmlns:a16="http://schemas.microsoft.com/office/drawing/2014/main" id="{BC7CA7E6-DBCF-FA02-947B-66632D250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2658" y="2639483"/>
            <a:ext cx="1428750" cy="14668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03F80C0-7AB0-114E-83A3-B05089975C7E}"/>
              </a:ext>
            </a:extLst>
          </p:cNvPr>
          <p:cNvSpPr/>
          <p:nvPr/>
        </p:nvSpPr>
        <p:spPr>
          <a:xfrm>
            <a:off x="28153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8DDAC1E7-E832-B436-13ED-5A69A4C33FD8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DA209E-8B6F-CAA1-DF2C-8EFB841FA6F4}"/>
              </a:ext>
            </a:extLst>
          </p:cNvPr>
          <p:cNvSpPr/>
          <p:nvPr/>
        </p:nvSpPr>
        <p:spPr>
          <a:xfrm>
            <a:off x="2445249" y="4593949"/>
            <a:ext cx="7395826" cy="981665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6563-5450-61D7-0A5D-AB9808D00C37}"/>
              </a:ext>
            </a:extLst>
          </p:cNvPr>
          <p:cNvSpPr/>
          <p:nvPr/>
        </p:nvSpPr>
        <p:spPr>
          <a:xfrm>
            <a:off x="1578429" y="1981198"/>
            <a:ext cx="9615713" cy="39914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" name="Picture 19" descr="A blue square with a white phone handset&#10;&#10;Description automatically generated">
            <a:extLst>
              <a:ext uri="{FF2B5EF4-FFF2-40B4-BE49-F238E27FC236}">
                <a16:creationId xmlns:a16="http://schemas.microsoft.com/office/drawing/2014/main" id="{64DDFF5A-088F-A585-5112-2759C594A11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38" t="405" r="-1154" b="-810"/>
          <a:stretch/>
        </p:blipFill>
        <p:spPr>
          <a:xfrm>
            <a:off x="9443557" y="2551870"/>
            <a:ext cx="1847695" cy="175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99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2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3A968B-39AA-9A57-77A5-801F7A76A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2F70-57D5-0C16-7144-1904DD8D5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33" y="396413"/>
            <a:ext cx="12426615" cy="988332"/>
          </a:xfrm>
        </p:spPr>
        <p:txBody>
          <a:bodyPr>
            <a:noAutofit/>
          </a:bodyPr>
          <a:lstStyle/>
          <a:p>
            <a:r>
              <a:rPr lang="en-US" sz="4300" b="1">
                <a:solidFill>
                  <a:schemeClr val="bg1">
                    <a:lumMod val="95000"/>
                  </a:schemeClr>
                </a:solidFill>
                <a:latin typeface="Georgia"/>
              </a:rPr>
              <a:t>Mechanism of Inter-App Collusion</a:t>
            </a:r>
            <a:endParaRPr lang="en-US" sz="4300">
              <a:solidFill>
                <a:schemeClr val="bg1">
                  <a:lumMod val="95000"/>
                </a:schemeClr>
              </a:solidFill>
              <a:latin typeface="Georgia"/>
            </a:endParaRPr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B04F52E2-E703-E586-B6CC-DDFBFC3F36FE}"/>
              </a:ext>
            </a:extLst>
          </p:cNvPr>
          <p:cNvSpPr/>
          <p:nvPr/>
        </p:nvSpPr>
        <p:spPr>
          <a:xfrm>
            <a:off x="862389" y="1741110"/>
            <a:ext cx="10680094" cy="4070047"/>
          </a:xfrm>
          <a:prstGeom prst="round2Diag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yellow square with a green border&#10;&#10;Description automatically generated">
            <a:extLst>
              <a:ext uri="{FF2B5EF4-FFF2-40B4-BE49-F238E27FC236}">
                <a16:creationId xmlns:a16="http://schemas.microsoft.com/office/drawing/2014/main" id="{48002746-6EC5-F5DC-9DCF-AFD915F5B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63" y="2422979"/>
            <a:ext cx="2148114" cy="1836662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6FECB05-404C-72B1-0A16-C82A3FD1B422}"/>
              </a:ext>
            </a:extLst>
          </p:cNvPr>
          <p:cNvCxnSpPr/>
          <p:nvPr/>
        </p:nvCxnSpPr>
        <p:spPr>
          <a:xfrm>
            <a:off x="3332388" y="3083227"/>
            <a:ext cx="5673875" cy="78135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Scroll: Horizontal 26">
            <a:extLst>
              <a:ext uri="{FF2B5EF4-FFF2-40B4-BE49-F238E27FC236}">
                <a16:creationId xmlns:a16="http://schemas.microsoft.com/office/drawing/2014/main" id="{76BEEF96-3E58-987A-9123-9CFD1D1BA582}"/>
              </a:ext>
            </a:extLst>
          </p:cNvPr>
          <p:cNvSpPr/>
          <p:nvPr/>
        </p:nvSpPr>
        <p:spPr>
          <a:xfrm>
            <a:off x="2213428" y="4316186"/>
            <a:ext cx="7635077" cy="1499725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Unicode: 1F9B9-200D-2642-FE0F">
            <a:extLst>
              <a:ext uri="{FF2B5EF4-FFF2-40B4-BE49-F238E27FC236}">
                <a16:creationId xmlns:a16="http://schemas.microsoft.com/office/drawing/2014/main" id="{93045850-DEAE-CD2E-F0D2-A36224034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9789" y="2936194"/>
            <a:ext cx="933450" cy="1000125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4D35046E-5EAF-8094-2CDA-0E52303EB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4101" y="4548816"/>
            <a:ext cx="7331570" cy="1050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3C7D26-B274-907C-0ED7-0AC97BE18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1722" y="1982787"/>
            <a:ext cx="9610725" cy="3524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A96B63C-28DA-CAD1-E319-7366AF1A176C}"/>
              </a:ext>
            </a:extLst>
          </p:cNvPr>
          <p:cNvSpPr/>
          <p:nvPr/>
        </p:nvSpPr>
        <p:spPr>
          <a:xfrm>
            <a:off x="1578429" y="1981198"/>
            <a:ext cx="9615713" cy="39914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Unicode: 23F3">
            <a:extLst>
              <a:ext uri="{FF2B5EF4-FFF2-40B4-BE49-F238E27FC236}">
                <a16:creationId xmlns:a16="http://schemas.microsoft.com/office/drawing/2014/main" id="{3ADC996D-80F5-0761-D3E7-09953D2D2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68521" y="2765651"/>
            <a:ext cx="800100" cy="1152525"/>
          </a:xfrm>
          <a:prstGeom prst="rect">
            <a:avLst/>
          </a:prstGeom>
        </p:spPr>
      </p:pic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6468BBDF-C776-2683-A2F4-94C910639514}"/>
              </a:ext>
            </a:extLst>
          </p:cNvPr>
          <p:cNvSpPr/>
          <p:nvPr/>
        </p:nvSpPr>
        <p:spPr>
          <a:xfrm>
            <a:off x="11241315" y="2097580"/>
            <a:ext cx="998288" cy="2029336"/>
          </a:xfrm>
          <a:prstGeom prst="curvedLeftArrow">
            <a:avLst/>
          </a:prstGeom>
          <a:solidFill>
            <a:srgbClr val="FF0000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0770C-612E-2773-F05F-077FFC821A8C}"/>
              </a:ext>
            </a:extLst>
          </p:cNvPr>
          <p:cNvSpPr/>
          <p:nvPr/>
        </p:nvSpPr>
        <p:spPr>
          <a:xfrm>
            <a:off x="28153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8F69E201-FC5B-87A4-47BD-B6269BB188B0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A3B1F8-55EE-6EA7-E9D3-BB3CBB365953}"/>
              </a:ext>
            </a:extLst>
          </p:cNvPr>
          <p:cNvSpPr/>
          <p:nvPr/>
        </p:nvSpPr>
        <p:spPr>
          <a:xfrm>
            <a:off x="2461636" y="4552982"/>
            <a:ext cx="7338472" cy="105540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ue square with a white phone handset&#10;&#10;Description automatically generated">
            <a:extLst>
              <a:ext uri="{FF2B5EF4-FFF2-40B4-BE49-F238E27FC236}">
                <a16:creationId xmlns:a16="http://schemas.microsoft.com/office/drawing/2014/main" id="{2EA66B72-36F0-D4A4-C718-96CD130046F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38" t="405" r="-1154" b="-810"/>
          <a:stretch/>
        </p:blipFill>
        <p:spPr>
          <a:xfrm>
            <a:off x="9443557" y="2551870"/>
            <a:ext cx="1847695" cy="175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58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2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C83735-1983-4292-3481-ADE8BBB4B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E20E8-E660-07D1-6127-FC1D33DD9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33" y="396413"/>
            <a:ext cx="12426615" cy="988332"/>
          </a:xfrm>
        </p:spPr>
        <p:txBody>
          <a:bodyPr>
            <a:noAutofit/>
          </a:bodyPr>
          <a:lstStyle/>
          <a:p>
            <a:r>
              <a:rPr lang="en-US" sz="4300" b="1">
                <a:solidFill>
                  <a:schemeClr val="bg1">
                    <a:lumMod val="95000"/>
                  </a:schemeClr>
                </a:solidFill>
                <a:latin typeface="Georgia"/>
              </a:rPr>
              <a:t>Mechanism of Inter-App Collusion</a:t>
            </a:r>
            <a:endParaRPr lang="en-US" sz="4300">
              <a:solidFill>
                <a:schemeClr val="bg1">
                  <a:lumMod val="95000"/>
                </a:schemeClr>
              </a:solidFill>
              <a:latin typeface="Georgia"/>
            </a:endParaRPr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F1FA631E-ADAF-F572-F2B4-9EB6E40D7080}"/>
              </a:ext>
            </a:extLst>
          </p:cNvPr>
          <p:cNvSpPr/>
          <p:nvPr/>
        </p:nvSpPr>
        <p:spPr>
          <a:xfrm>
            <a:off x="862389" y="1741110"/>
            <a:ext cx="10680094" cy="4070047"/>
          </a:xfrm>
          <a:prstGeom prst="round2Diag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yellow square with a green border&#10;&#10;Description automatically generated">
            <a:extLst>
              <a:ext uri="{FF2B5EF4-FFF2-40B4-BE49-F238E27FC236}">
                <a16:creationId xmlns:a16="http://schemas.microsoft.com/office/drawing/2014/main" id="{30022C9D-2749-B1C6-7062-F9D28796C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63" y="2422979"/>
            <a:ext cx="2148114" cy="1836662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DC31DCB-C870-593D-E190-018678491871}"/>
              </a:ext>
            </a:extLst>
          </p:cNvPr>
          <p:cNvCxnSpPr/>
          <p:nvPr/>
        </p:nvCxnSpPr>
        <p:spPr>
          <a:xfrm>
            <a:off x="3332388" y="3083227"/>
            <a:ext cx="5673875" cy="78135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Scroll: Horizontal 26">
            <a:extLst>
              <a:ext uri="{FF2B5EF4-FFF2-40B4-BE49-F238E27FC236}">
                <a16:creationId xmlns:a16="http://schemas.microsoft.com/office/drawing/2014/main" id="{07AEB5C2-8FD9-C481-A870-D0ACC4BBDE5D}"/>
              </a:ext>
            </a:extLst>
          </p:cNvPr>
          <p:cNvSpPr/>
          <p:nvPr/>
        </p:nvSpPr>
        <p:spPr>
          <a:xfrm>
            <a:off x="2213428" y="4309617"/>
            <a:ext cx="7773026" cy="1506294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Unicode: 1F9B9-200D-2642-FE0F">
            <a:extLst>
              <a:ext uri="{FF2B5EF4-FFF2-40B4-BE49-F238E27FC236}">
                <a16:creationId xmlns:a16="http://schemas.microsoft.com/office/drawing/2014/main" id="{190AC63D-4021-A7AE-36CC-D18A25F58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9789" y="2936194"/>
            <a:ext cx="933450" cy="1000125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4E657B16-5D5A-DE61-1152-B798D4818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2006" y="4534947"/>
            <a:ext cx="7526032" cy="1047313"/>
          </a:xfrm>
          <a:prstGeom prst="rect">
            <a:avLst/>
          </a:prstGeom>
        </p:spPr>
      </p:pic>
      <p:sp>
        <p:nvSpPr>
          <p:cNvPr id="14" name="Explosion: 14 Points 13">
            <a:extLst>
              <a:ext uri="{FF2B5EF4-FFF2-40B4-BE49-F238E27FC236}">
                <a16:creationId xmlns:a16="http://schemas.microsoft.com/office/drawing/2014/main" id="{2EA1352D-F318-7169-DBE4-C1C95346DB63}"/>
              </a:ext>
            </a:extLst>
          </p:cNvPr>
          <p:cNvSpPr/>
          <p:nvPr/>
        </p:nvSpPr>
        <p:spPr>
          <a:xfrm>
            <a:off x="4278086" y="2173514"/>
            <a:ext cx="3635827" cy="2329542"/>
          </a:xfrm>
          <a:prstGeom prst="irregularSeal2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1DFCF3-75C8-6B59-CB42-0425366F126A}"/>
              </a:ext>
            </a:extLst>
          </p:cNvPr>
          <p:cNvSpPr txBox="1"/>
          <p:nvPr/>
        </p:nvSpPr>
        <p:spPr>
          <a:xfrm>
            <a:off x="5206395" y="3018365"/>
            <a:ext cx="214085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omic Sans MS"/>
              </a:rPr>
              <a:t>RUNTIME PERMISSION CHECK</a:t>
            </a:r>
          </a:p>
        </p:txBody>
      </p:sp>
      <p:pic>
        <p:nvPicPr>
          <p:cNvPr id="9" name="Picture 8" descr="A green robot with white eyes&#10;&#10;Description automatically generated">
            <a:extLst>
              <a:ext uri="{FF2B5EF4-FFF2-40B4-BE49-F238E27FC236}">
                <a16:creationId xmlns:a16="http://schemas.microsoft.com/office/drawing/2014/main" id="{951F1483-7FED-109C-38A9-774580783F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569" y="4438928"/>
            <a:ext cx="7606045" cy="7690191"/>
          </a:xfrm>
          <a:prstGeom prst="rect">
            <a:avLst/>
          </a:prstGeom>
        </p:spPr>
      </p:pic>
      <p:pic>
        <p:nvPicPr>
          <p:cNvPr id="11" name="Picture 10" descr="A blue square with a white phone handset&#10;&#10;Description automatically generated">
            <a:extLst>
              <a:ext uri="{FF2B5EF4-FFF2-40B4-BE49-F238E27FC236}">
                <a16:creationId xmlns:a16="http://schemas.microsoft.com/office/drawing/2014/main" id="{103EA055-8F2F-E47C-53B9-7EE974DDDB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38" t="405" r="-1154" b="-810"/>
          <a:stretch/>
        </p:blipFill>
        <p:spPr>
          <a:xfrm>
            <a:off x="9443557" y="2551870"/>
            <a:ext cx="1847695" cy="17542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0EC858-3AC1-C29B-187E-CFB1426EFCF5}"/>
              </a:ext>
            </a:extLst>
          </p:cNvPr>
          <p:cNvSpPr/>
          <p:nvPr/>
        </p:nvSpPr>
        <p:spPr>
          <a:xfrm>
            <a:off x="28153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22EEE06-E3AD-9843-193E-02068EFC627C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34001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2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960A7E-35E8-024E-C402-5CB73E8B0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E2E69-369B-86CE-2CE2-90E888602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33" y="396413"/>
            <a:ext cx="12426615" cy="988332"/>
          </a:xfrm>
        </p:spPr>
        <p:txBody>
          <a:bodyPr>
            <a:noAutofit/>
          </a:bodyPr>
          <a:lstStyle/>
          <a:p>
            <a:r>
              <a:rPr lang="en-US" sz="4300" b="1">
                <a:solidFill>
                  <a:schemeClr val="bg1">
                    <a:lumMod val="95000"/>
                  </a:schemeClr>
                </a:solidFill>
                <a:latin typeface="Georgia"/>
              </a:rPr>
              <a:t>Mechanism of Inter-App Collusion</a:t>
            </a:r>
            <a:endParaRPr lang="en-US" sz="4300">
              <a:solidFill>
                <a:schemeClr val="bg1">
                  <a:lumMod val="95000"/>
                </a:schemeClr>
              </a:solidFill>
              <a:latin typeface="Georgia"/>
            </a:endParaRPr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15E6CED7-9A1D-906E-A4B9-51A9774B57F6}"/>
              </a:ext>
            </a:extLst>
          </p:cNvPr>
          <p:cNvSpPr/>
          <p:nvPr/>
        </p:nvSpPr>
        <p:spPr>
          <a:xfrm>
            <a:off x="862389" y="1741110"/>
            <a:ext cx="10680094" cy="4070047"/>
          </a:xfrm>
          <a:prstGeom prst="round2Diag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yellow square with a green border&#10;&#10;Description automatically generated">
            <a:extLst>
              <a:ext uri="{FF2B5EF4-FFF2-40B4-BE49-F238E27FC236}">
                <a16:creationId xmlns:a16="http://schemas.microsoft.com/office/drawing/2014/main" id="{B6B6F168-BD21-24F0-1099-8F488D544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63" y="2422979"/>
            <a:ext cx="2148114" cy="1836662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FDAFEFC-F071-58C4-5F41-7389F04245AB}"/>
              </a:ext>
            </a:extLst>
          </p:cNvPr>
          <p:cNvCxnSpPr/>
          <p:nvPr/>
        </p:nvCxnSpPr>
        <p:spPr>
          <a:xfrm>
            <a:off x="3332388" y="3083227"/>
            <a:ext cx="5673875" cy="78135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Scroll: Horizontal 26">
            <a:extLst>
              <a:ext uri="{FF2B5EF4-FFF2-40B4-BE49-F238E27FC236}">
                <a16:creationId xmlns:a16="http://schemas.microsoft.com/office/drawing/2014/main" id="{9D180D70-E914-61FF-BDD3-30EC3B03D62A}"/>
              </a:ext>
            </a:extLst>
          </p:cNvPr>
          <p:cNvSpPr/>
          <p:nvPr/>
        </p:nvSpPr>
        <p:spPr>
          <a:xfrm>
            <a:off x="522514" y="4154716"/>
            <a:ext cx="11430000" cy="2235200"/>
          </a:xfrm>
          <a:prstGeom prst="horizontalScroll">
            <a:avLst/>
          </a:prstGeom>
          <a:solidFill>
            <a:srgbClr val="FAF4D4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Unicode: 1F9B9-200D-2642-FE0F">
            <a:extLst>
              <a:ext uri="{FF2B5EF4-FFF2-40B4-BE49-F238E27FC236}">
                <a16:creationId xmlns:a16="http://schemas.microsoft.com/office/drawing/2014/main" id="{2532120C-5884-DF7F-19EB-BD872B77B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9789" y="2936194"/>
            <a:ext cx="933450" cy="1000125"/>
          </a:xfrm>
          <a:prstGeom prst="rect">
            <a:avLst/>
          </a:prstGeom>
        </p:spPr>
      </p:pic>
      <p:pic>
        <p:nvPicPr>
          <p:cNvPr id="11" name="Graphic 10" descr="A green check mark in a square&#10;&#10;Description automatically generated">
            <a:extLst>
              <a:ext uri="{FF2B5EF4-FFF2-40B4-BE49-F238E27FC236}">
                <a16:creationId xmlns:a16="http://schemas.microsoft.com/office/drawing/2014/main" id="{F2BF2A45-37D3-61FC-A41B-3B7B4EDCE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7051" y="1600202"/>
            <a:ext cx="2408010" cy="2554513"/>
          </a:xfrm>
          <a:prstGeom prst="rect">
            <a:avLst/>
          </a:prstGeom>
        </p:spPr>
      </p:pic>
      <p:pic>
        <p:nvPicPr>
          <p:cNvPr id="13" name="Picture 12" descr="A white background with pink text&#10;&#10;Description automatically generated">
            <a:extLst>
              <a:ext uri="{FF2B5EF4-FFF2-40B4-BE49-F238E27FC236}">
                <a16:creationId xmlns:a16="http://schemas.microsoft.com/office/drawing/2014/main" id="{2A3C0D3D-B9D4-5A43-6633-BE8279CE51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858" y="4581793"/>
            <a:ext cx="10907485" cy="137378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62894D-290D-CCBB-61F2-CE9C56E143C2}"/>
              </a:ext>
            </a:extLst>
          </p:cNvPr>
          <p:cNvSpPr/>
          <p:nvPr/>
        </p:nvSpPr>
        <p:spPr>
          <a:xfrm>
            <a:off x="6995885" y="4513942"/>
            <a:ext cx="1865086" cy="2757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9EBA07-5A3D-B528-3F70-A46E41B60E2A}"/>
              </a:ext>
            </a:extLst>
          </p:cNvPr>
          <p:cNvSpPr/>
          <p:nvPr/>
        </p:nvSpPr>
        <p:spPr>
          <a:xfrm>
            <a:off x="3120570" y="4942112"/>
            <a:ext cx="2365828" cy="246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square with a white phone handset&#10;&#10;Description automatically generated">
            <a:extLst>
              <a:ext uri="{FF2B5EF4-FFF2-40B4-BE49-F238E27FC236}">
                <a16:creationId xmlns:a16="http://schemas.microsoft.com/office/drawing/2014/main" id="{C8653B47-61D3-11E7-033D-8FAF15130A6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38" t="405" r="-1154" b="-810"/>
          <a:stretch/>
        </p:blipFill>
        <p:spPr>
          <a:xfrm>
            <a:off x="9443557" y="2551870"/>
            <a:ext cx="1847695" cy="17542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769221-AC3B-FEA8-E5ED-6B21E0A31E01}"/>
              </a:ext>
            </a:extLst>
          </p:cNvPr>
          <p:cNvSpPr/>
          <p:nvPr/>
        </p:nvSpPr>
        <p:spPr>
          <a:xfrm>
            <a:off x="28153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27D09CC-3D25-BC6C-E472-2F570C5FBD93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5F9409-B3E8-6EB1-6F45-CD6067481B55}"/>
              </a:ext>
            </a:extLst>
          </p:cNvPr>
          <p:cNvSpPr/>
          <p:nvPr/>
        </p:nvSpPr>
        <p:spPr>
          <a:xfrm>
            <a:off x="872088" y="4585756"/>
            <a:ext cx="10902664" cy="1415922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83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2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89EE26-FA90-B99E-8C67-2E6B72619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4E9EE-0BBF-934E-67F2-E776624D8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4" y="683674"/>
            <a:ext cx="11029616" cy="988332"/>
          </a:xfrm>
        </p:spPr>
        <p:txBody>
          <a:bodyPr>
            <a:normAutofit/>
          </a:bodyPr>
          <a:lstStyle/>
          <a:p>
            <a:r>
              <a:rPr lang="en-US" sz="4800" b="1">
                <a:latin typeface="Georgia"/>
              </a:rPr>
              <a:t>Threat Model</a:t>
            </a:r>
            <a:endParaRPr lang="en-US"/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2F313D5E-4B3D-C89E-FDEB-AD464BE2CAC7}"/>
              </a:ext>
            </a:extLst>
          </p:cNvPr>
          <p:cNvSpPr/>
          <p:nvPr/>
        </p:nvSpPr>
        <p:spPr>
          <a:xfrm>
            <a:off x="855132" y="1893510"/>
            <a:ext cx="10680094" cy="4070047"/>
          </a:xfrm>
          <a:prstGeom prst="round2Diag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B7FD89-50B9-FBD6-19F9-0A7B24D6989F}"/>
              </a:ext>
            </a:extLst>
          </p:cNvPr>
          <p:cNvSpPr txBox="1"/>
          <p:nvPr/>
        </p:nvSpPr>
        <p:spPr>
          <a:xfrm>
            <a:off x="1215569" y="2373080"/>
            <a:ext cx="5667827" cy="295465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Book Antiqua"/>
                <a:cs typeface="Times New Roman"/>
              </a:rPr>
              <a:t>A malicious installed application with </a:t>
            </a:r>
            <a:r>
              <a:rPr lang="en-US" sz="2800" b="1" i="1">
                <a:latin typeface="Book Antiqua"/>
                <a:cs typeface="Times New Roman"/>
              </a:rPr>
              <a:t>no </a:t>
            </a:r>
            <a:r>
              <a:rPr lang="en-US" sz="2800">
                <a:latin typeface="Book Antiqua"/>
                <a:cs typeface="Times New Roman"/>
              </a:rPr>
              <a:t>permissions can leverage adjacent  applications to achieve Elevation of Privileges via insecure intent handling the exported activity endpoint.</a:t>
            </a:r>
            <a:endParaRPr lang="en-US" sz="2800">
              <a:latin typeface="Book Antiqua"/>
            </a:endParaRPr>
          </a:p>
          <a:p>
            <a:endParaRPr lang="en-US"/>
          </a:p>
        </p:txBody>
      </p:sp>
      <p:pic>
        <p:nvPicPr>
          <p:cNvPr id="7" name="Picture 6" descr="A sheep with a head tied to a fox&#10;&#10;Description automatically generated">
            <a:extLst>
              <a:ext uri="{FF2B5EF4-FFF2-40B4-BE49-F238E27FC236}">
                <a16:creationId xmlns:a16="http://schemas.microsoft.com/office/drawing/2014/main" id="{4F259146-AAC3-8FFC-D508-36AA16551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011" y="2373539"/>
            <a:ext cx="4095750" cy="29527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06D587-2F67-0D7D-835D-93464F4A2E3F}"/>
              </a:ext>
            </a:extLst>
          </p:cNvPr>
          <p:cNvSpPr/>
          <p:nvPr/>
        </p:nvSpPr>
        <p:spPr>
          <a:xfrm>
            <a:off x="7014029" y="2373084"/>
            <a:ext cx="4107542" cy="295365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green robot with white eyes&#10;&#10;Description automatically generated">
            <a:extLst>
              <a:ext uri="{FF2B5EF4-FFF2-40B4-BE49-F238E27FC236}">
                <a16:creationId xmlns:a16="http://schemas.microsoft.com/office/drawing/2014/main" id="{C5E77751-1FE3-790C-F428-0C2667FA6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98" y="4329271"/>
            <a:ext cx="7606045" cy="76901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098A65-8954-816C-E80A-BD9E2F05B3DC}"/>
              </a:ext>
            </a:extLst>
          </p:cNvPr>
          <p:cNvSpPr/>
          <p:nvPr/>
        </p:nvSpPr>
        <p:spPr>
          <a:xfrm>
            <a:off x="28153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60F1BA9-540C-FABE-D204-4AF998A47CAC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885906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2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7BFB91-B84F-DFFE-5AB8-AED3A4A50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7B989-34A2-6ADF-0EC0-D853D3A12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4" y="683674"/>
            <a:ext cx="11029616" cy="988332"/>
          </a:xfrm>
        </p:spPr>
        <p:txBody>
          <a:bodyPr>
            <a:normAutofit/>
          </a:bodyPr>
          <a:lstStyle/>
          <a:p>
            <a:r>
              <a:rPr lang="en-US" sz="4800" b="1">
                <a:latin typeface="Georgia"/>
              </a:rPr>
              <a:t>Threat Model</a:t>
            </a:r>
            <a:endParaRPr lang="en-US"/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4FDD4994-8B5C-05B4-863C-6B687389868D}"/>
              </a:ext>
            </a:extLst>
          </p:cNvPr>
          <p:cNvSpPr/>
          <p:nvPr/>
        </p:nvSpPr>
        <p:spPr>
          <a:xfrm>
            <a:off x="855132" y="1893510"/>
            <a:ext cx="10680094" cy="4070047"/>
          </a:xfrm>
          <a:prstGeom prst="round2Diag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h</a:t>
            </a:r>
          </a:p>
        </p:txBody>
      </p:sp>
      <p:pic>
        <p:nvPicPr>
          <p:cNvPr id="7" name="Picture 6" descr="A sheep with a head tied to a fox&#10;&#10;Description automatically generated">
            <a:extLst>
              <a:ext uri="{FF2B5EF4-FFF2-40B4-BE49-F238E27FC236}">
                <a16:creationId xmlns:a16="http://schemas.microsoft.com/office/drawing/2014/main" id="{26D10B18-D443-D45E-5C1C-8E5283323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011" y="2373539"/>
            <a:ext cx="4095750" cy="29527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D15D9D-528A-6690-36E0-3D36AFB88762}"/>
              </a:ext>
            </a:extLst>
          </p:cNvPr>
          <p:cNvSpPr/>
          <p:nvPr/>
        </p:nvSpPr>
        <p:spPr>
          <a:xfrm>
            <a:off x="28153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2CF8D8FF-F4C2-AF4C-93BF-F661DBEDC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327" y="2371395"/>
            <a:ext cx="3749845" cy="29626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95DF13-8178-CB30-8BC6-384604A1FF8A}"/>
              </a:ext>
            </a:extLst>
          </p:cNvPr>
          <p:cNvSpPr/>
          <p:nvPr/>
        </p:nvSpPr>
        <p:spPr>
          <a:xfrm>
            <a:off x="1266184" y="2373083"/>
            <a:ext cx="3759388" cy="295365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FE8A27-E6A2-8CF4-837B-12664F6C0DF6}"/>
              </a:ext>
            </a:extLst>
          </p:cNvPr>
          <p:cNvSpPr/>
          <p:nvPr/>
        </p:nvSpPr>
        <p:spPr>
          <a:xfrm>
            <a:off x="1315668" y="4880195"/>
            <a:ext cx="1929505" cy="39246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Co-Workers Inside Trojan Horse - Vector Image">
            <a:extLst>
              <a:ext uri="{FF2B5EF4-FFF2-40B4-BE49-F238E27FC236}">
                <a16:creationId xmlns:a16="http://schemas.microsoft.com/office/drawing/2014/main" id="{F955D1E1-1831-355D-D04E-3B54BB5D9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762" y="2482148"/>
            <a:ext cx="2112579" cy="1893703"/>
          </a:xfrm>
          <a:prstGeom prst="rect">
            <a:avLst/>
          </a:prstGeom>
        </p:spPr>
      </p:pic>
      <p:pic>
        <p:nvPicPr>
          <p:cNvPr id="15" name="Picture 14" descr="Free ball chain bug vector">
            <a:extLst>
              <a:ext uri="{FF2B5EF4-FFF2-40B4-BE49-F238E27FC236}">
                <a16:creationId xmlns:a16="http://schemas.microsoft.com/office/drawing/2014/main" id="{C6956AA9-F0D0-B904-510C-E9CD05905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3936" y="4094109"/>
            <a:ext cx="2531679" cy="1908284"/>
          </a:xfrm>
          <a:prstGeom prst="rect">
            <a:avLst/>
          </a:prstGeom>
        </p:spPr>
      </p:pic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4CE541D8-AA42-2863-EE94-3C88E7DD679C}"/>
              </a:ext>
            </a:extLst>
          </p:cNvPr>
          <p:cNvSpPr/>
          <p:nvPr/>
        </p:nvSpPr>
        <p:spPr>
          <a:xfrm rot="2880000">
            <a:off x="6103649" y="1025761"/>
            <a:ext cx="5636171" cy="5281445"/>
          </a:xfrm>
          <a:prstGeom prst="cloudCallout">
            <a:avLst/>
          </a:prstGeom>
          <a:noFill/>
          <a:ln w="57150">
            <a:solidFill>
              <a:srgbClr val="FF62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508820 w 5636171"/>
                      <a:gd name="connsiteY0" fmla="*/ 1756813 h 5281445"/>
                      <a:gd name="connsiteX1" fmla="*/ 733615 w 5636171"/>
                      <a:gd name="connsiteY1" fmla="*/ 844419 h 5281445"/>
                      <a:gd name="connsiteX2" fmla="*/ 1827189 w 5636171"/>
                      <a:gd name="connsiteY2" fmla="*/ 635974 h 5281445"/>
                      <a:gd name="connsiteX3" fmla="*/ 2929765 w 5636171"/>
                      <a:gd name="connsiteY3" fmla="*/ 419581 h 5281445"/>
                      <a:gd name="connsiteX4" fmla="*/ 3359392 w 5636171"/>
                      <a:gd name="connsiteY4" fmla="*/ 24451 h 5281445"/>
                      <a:gd name="connsiteX5" fmla="*/ 3892219 w 5636171"/>
                      <a:gd name="connsiteY5" fmla="*/ 303316 h 5281445"/>
                      <a:gd name="connsiteX6" fmla="*/ 4626748 w 5636171"/>
                      <a:gd name="connsiteY6" fmla="*/ 84356 h 5281445"/>
                      <a:gd name="connsiteX7" fmla="*/ 4999231 w 5636171"/>
                      <a:gd name="connsiteY7" fmla="*/ 681697 h 5281445"/>
                      <a:gd name="connsiteX8" fmla="*/ 5477262 w 5636171"/>
                      <a:gd name="connsiteY8" fmla="*/ 1261434 h 5281445"/>
                      <a:gd name="connsiteX9" fmla="*/ 5455865 w 5636171"/>
                      <a:gd name="connsiteY9" fmla="*/ 1890072 h 5281445"/>
                      <a:gd name="connsiteX10" fmla="*/ 5612165 w 5636171"/>
                      <a:gd name="connsiteY10" fmla="*/ 2851246 h 5281445"/>
                      <a:gd name="connsiteX11" fmla="*/ 4879984 w 5636171"/>
                      <a:gd name="connsiteY11" fmla="*/ 3692610 h 5281445"/>
                      <a:gd name="connsiteX12" fmla="*/ 4617876 w 5636171"/>
                      <a:gd name="connsiteY12" fmla="*/ 4413551 h 5281445"/>
                      <a:gd name="connsiteX13" fmla="*/ 3725482 w 5636171"/>
                      <a:gd name="connsiteY13" fmla="*/ 4500842 h 5281445"/>
                      <a:gd name="connsiteX14" fmla="*/ 3087760 w 5636171"/>
                      <a:gd name="connsiteY14" fmla="*/ 5269952 h 5281445"/>
                      <a:gd name="connsiteX15" fmla="*/ 2150094 w 5636171"/>
                      <a:gd name="connsiteY15" fmla="*/ 4800491 h 5281445"/>
                      <a:gd name="connsiteX16" fmla="*/ 757230 w 5636171"/>
                      <a:gd name="connsiteY16" fmla="*/ 4336653 h 5281445"/>
                      <a:gd name="connsiteX17" fmla="*/ 144818 w 5636171"/>
                      <a:gd name="connsiteY17" fmla="*/ 3820489 h 5281445"/>
                      <a:gd name="connsiteX18" fmla="*/ 275676 w 5636171"/>
                      <a:gd name="connsiteY18" fmla="*/ 3123754 h 5281445"/>
                      <a:gd name="connsiteX19" fmla="*/ -653 w 5636171"/>
                      <a:gd name="connsiteY19" fmla="*/ 2408925 h 5281445"/>
                      <a:gd name="connsiteX20" fmla="*/ 503993 w 5636171"/>
                      <a:gd name="connsiteY20" fmla="*/ 1773563 h 5281445"/>
                      <a:gd name="connsiteX21" fmla="*/ 508820 w 5636171"/>
                      <a:gd name="connsiteY21" fmla="*/ 1756813 h 5281445"/>
                      <a:gd name="connsiteX0" fmla="*/ 1790609 w 5636171"/>
                      <a:gd name="connsiteY0" fmla="*/ 5941626 h 5281445"/>
                      <a:gd name="connsiteX1" fmla="*/ 1643902 w 5636171"/>
                      <a:gd name="connsiteY1" fmla="*/ 6088333 h 5281445"/>
                      <a:gd name="connsiteX2" fmla="*/ 1497195 w 5636171"/>
                      <a:gd name="connsiteY2" fmla="*/ 5941626 h 5281445"/>
                      <a:gd name="connsiteX3" fmla="*/ 1643902 w 5636171"/>
                      <a:gd name="connsiteY3" fmla="*/ 5794919 h 5281445"/>
                      <a:gd name="connsiteX4" fmla="*/ 1790609 w 5636171"/>
                      <a:gd name="connsiteY4" fmla="*/ 5941626 h 5281445"/>
                      <a:gd name="connsiteX0" fmla="*/ 1998884 w 5636171"/>
                      <a:gd name="connsiteY0" fmla="*/ 5768544 h 5281445"/>
                      <a:gd name="connsiteX1" fmla="*/ 1705470 w 5636171"/>
                      <a:gd name="connsiteY1" fmla="*/ 6061958 h 5281445"/>
                      <a:gd name="connsiteX2" fmla="*/ 1412056 w 5636171"/>
                      <a:gd name="connsiteY2" fmla="*/ 5768544 h 5281445"/>
                      <a:gd name="connsiteX3" fmla="*/ 1705470 w 5636171"/>
                      <a:gd name="connsiteY3" fmla="*/ 5475130 h 5281445"/>
                      <a:gd name="connsiteX4" fmla="*/ 1998884 w 5636171"/>
                      <a:gd name="connsiteY4" fmla="*/ 5768544 h 5281445"/>
                      <a:gd name="connsiteX0" fmla="*/ 2305494 w 5636171"/>
                      <a:gd name="connsiteY0" fmla="*/ 5319018 h 5281445"/>
                      <a:gd name="connsiteX1" fmla="*/ 1865374 w 5636171"/>
                      <a:gd name="connsiteY1" fmla="*/ 5759138 h 5281445"/>
                      <a:gd name="connsiteX2" fmla="*/ 1425254 w 5636171"/>
                      <a:gd name="connsiteY2" fmla="*/ 5319018 h 5281445"/>
                      <a:gd name="connsiteX3" fmla="*/ 1865374 w 5636171"/>
                      <a:gd name="connsiteY3" fmla="*/ 4878898 h 5281445"/>
                      <a:gd name="connsiteX4" fmla="*/ 2305494 w 5636171"/>
                      <a:gd name="connsiteY4" fmla="*/ 5319018 h 5281445"/>
                      <a:gd name="connsiteX0" fmla="*/ 612281 w 5636171"/>
                      <a:gd name="connsiteY0" fmla="*/ 3200286 h 5281445"/>
                      <a:gd name="connsiteX1" fmla="*/ 281808 w 5636171"/>
                      <a:gd name="connsiteY1" fmla="*/ 3102848 h 5281445"/>
                      <a:gd name="connsiteX2" fmla="*/ 903874 w 5636171"/>
                      <a:gd name="connsiteY2" fmla="*/ 4266600 h 5281445"/>
                      <a:gd name="connsiteX3" fmla="*/ 759317 w 5636171"/>
                      <a:gd name="connsiteY3" fmla="*/ 4313180 h 5281445"/>
                      <a:gd name="connsiteX4" fmla="*/ 2149833 w 5636171"/>
                      <a:gd name="connsiteY4" fmla="*/ 4778974 h 5281445"/>
                      <a:gd name="connsiteX5" fmla="*/ 2062682 w 5636171"/>
                      <a:gd name="connsiteY5" fmla="*/ 4566249 h 5281445"/>
                      <a:gd name="connsiteX6" fmla="*/ 3760969 w 5636171"/>
                      <a:gd name="connsiteY6" fmla="*/ 4248506 h 5281445"/>
                      <a:gd name="connsiteX7" fmla="*/ 3726135 w 5636171"/>
                      <a:gd name="connsiteY7" fmla="*/ 4481892 h 5281445"/>
                      <a:gd name="connsiteX8" fmla="*/ 4452705 w 5636171"/>
                      <a:gd name="connsiteY8" fmla="*/ 2806256 h 5281445"/>
                      <a:gd name="connsiteX9" fmla="*/ 4876853 w 5636171"/>
                      <a:gd name="connsiteY9" fmla="*/ 3678673 h 5281445"/>
                      <a:gd name="connsiteX10" fmla="*/ 5453256 w 5636171"/>
                      <a:gd name="connsiteY10" fmla="*/ 1877113 h 5281445"/>
                      <a:gd name="connsiteX11" fmla="*/ 5264340 w 5636171"/>
                      <a:gd name="connsiteY11" fmla="*/ 2204269 h 5281445"/>
                      <a:gd name="connsiteX12" fmla="*/ 5000014 w 5636171"/>
                      <a:gd name="connsiteY12" fmla="*/ 663359 h 5281445"/>
                      <a:gd name="connsiteX13" fmla="*/ 5009929 w 5636171"/>
                      <a:gd name="connsiteY13" fmla="*/ 817890 h 5281445"/>
                      <a:gd name="connsiteX14" fmla="*/ 3793717 w 5636171"/>
                      <a:gd name="connsiteY14" fmla="*/ 483154 h 5281445"/>
                      <a:gd name="connsiteX15" fmla="*/ 3890523 w 5636171"/>
                      <a:gd name="connsiteY15" fmla="*/ 286078 h 5281445"/>
                      <a:gd name="connsiteX16" fmla="*/ 2888668 w 5636171"/>
                      <a:gd name="connsiteY16" fmla="*/ 577046 h 5281445"/>
                      <a:gd name="connsiteX17" fmla="*/ 2935505 w 5636171"/>
                      <a:gd name="connsiteY17" fmla="*/ 407111 h 5281445"/>
                      <a:gd name="connsiteX18" fmla="*/ 1826536 w 5636171"/>
                      <a:gd name="connsiteY18" fmla="*/ 634751 h 5281445"/>
                      <a:gd name="connsiteX19" fmla="*/ 1996143 w 5636171"/>
                      <a:gd name="connsiteY19" fmla="*/ 799552 h 5281445"/>
                      <a:gd name="connsiteX20" fmla="*/ 538436 w 5636171"/>
                      <a:gd name="connsiteY20" fmla="*/ 1930294 h 5281445"/>
                      <a:gd name="connsiteX21" fmla="*/ 508820 w 5636171"/>
                      <a:gd name="connsiteY21" fmla="*/ 1756813 h 5281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636171" h="5281445" extrusionOk="0">
                        <a:moveTo>
                          <a:pt x="508820" y="1756813"/>
                        </a:moveTo>
                        <a:cubicBezTo>
                          <a:pt x="452576" y="1359564"/>
                          <a:pt x="498144" y="1095617"/>
                          <a:pt x="733615" y="844419"/>
                        </a:cubicBezTo>
                        <a:cubicBezTo>
                          <a:pt x="1001501" y="473466"/>
                          <a:pt x="1450437" y="348724"/>
                          <a:pt x="1827189" y="635974"/>
                        </a:cubicBezTo>
                        <a:cubicBezTo>
                          <a:pt x="2070482" y="153428"/>
                          <a:pt x="2673069" y="22890"/>
                          <a:pt x="2929765" y="419581"/>
                        </a:cubicBezTo>
                        <a:cubicBezTo>
                          <a:pt x="3008748" y="208980"/>
                          <a:pt x="3170349" y="54664"/>
                          <a:pt x="3359392" y="24451"/>
                        </a:cubicBezTo>
                        <a:cubicBezTo>
                          <a:pt x="3543660" y="-37898"/>
                          <a:pt x="3756824" y="84814"/>
                          <a:pt x="3892219" y="303316"/>
                        </a:cubicBezTo>
                        <a:cubicBezTo>
                          <a:pt x="4096332" y="5479"/>
                          <a:pt x="4385984" y="-39422"/>
                          <a:pt x="4626748" y="84356"/>
                        </a:cubicBezTo>
                        <a:cubicBezTo>
                          <a:pt x="4777538" y="209836"/>
                          <a:pt x="4978290" y="382498"/>
                          <a:pt x="4999231" y="681697"/>
                        </a:cubicBezTo>
                        <a:cubicBezTo>
                          <a:pt x="5253742" y="762739"/>
                          <a:pt x="5398514" y="1016858"/>
                          <a:pt x="5477262" y="1261434"/>
                        </a:cubicBezTo>
                        <a:cubicBezTo>
                          <a:pt x="5517713" y="1463640"/>
                          <a:pt x="5543274" y="1700453"/>
                          <a:pt x="5455865" y="1890072"/>
                        </a:cubicBezTo>
                        <a:cubicBezTo>
                          <a:pt x="5666300" y="2196257"/>
                          <a:pt x="5697138" y="2537720"/>
                          <a:pt x="5612165" y="2851246"/>
                        </a:cubicBezTo>
                        <a:cubicBezTo>
                          <a:pt x="5525998" y="3318292"/>
                          <a:pt x="5226268" y="3636245"/>
                          <a:pt x="4879984" y="3692610"/>
                        </a:cubicBezTo>
                        <a:cubicBezTo>
                          <a:pt x="4875694" y="4017183"/>
                          <a:pt x="4781792" y="4252736"/>
                          <a:pt x="4617876" y="4413551"/>
                        </a:cubicBezTo>
                        <a:cubicBezTo>
                          <a:pt x="4385633" y="4637116"/>
                          <a:pt x="4011450" y="4733633"/>
                          <a:pt x="3725482" y="4500842"/>
                        </a:cubicBezTo>
                        <a:cubicBezTo>
                          <a:pt x="3636858" y="4938969"/>
                          <a:pt x="3330178" y="5130072"/>
                          <a:pt x="3087760" y="5269952"/>
                        </a:cubicBezTo>
                        <a:cubicBezTo>
                          <a:pt x="2729184" y="5391736"/>
                          <a:pt x="2319902" y="5163646"/>
                          <a:pt x="2150094" y="4800491"/>
                        </a:cubicBezTo>
                        <a:cubicBezTo>
                          <a:pt x="1751023" y="5040034"/>
                          <a:pt x="995594" y="5062016"/>
                          <a:pt x="757230" y="4336653"/>
                        </a:cubicBezTo>
                        <a:cubicBezTo>
                          <a:pt x="440860" y="4375914"/>
                          <a:pt x="255913" y="4189840"/>
                          <a:pt x="144818" y="3820489"/>
                        </a:cubicBezTo>
                        <a:cubicBezTo>
                          <a:pt x="74049" y="3563286"/>
                          <a:pt x="121509" y="3324625"/>
                          <a:pt x="275676" y="3123754"/>
                        </a:cubicBezTo>
                        <a:cubicBezTo>
                          <a:pt x="144617" y="2983431"/>
                          <a:pt x="-38189" y="2694897"/>
                          <a:pt x="-653" y="2408925"/>
                        </a:cubicBezTo>
                        <a:cubicBezTo>
                          <a:pt x="50347" y="2087986"/>
                          <a:pt x="215755" y="1805685"/>
                          <a:pt x="503993" y="1773563"/>
                        </a:cubicBezTo>
                        <a:cubicBezTo>
                          <a:pt x="504607" y="1768208"/>
                          <a:pt x="506448" y="1761260"/>
                          <a:pt x="508820" y="1756813"/>
                        </a:cubicBezTo>
                        <a:close/>
                      </a:path>
                      <a:path w="5636171" h="5281445" extrusionOk="0">
                        <a:moveTo>
                          <a:pt x="1790609" y="5941626"/>
                        </a:moveTo>
                        <a:cubicBezTo>
                          <a:pt x="1776774" y="6034595"/>
                          <a:pt x="1726232" y="6096820"/>
                          <a:pt x="1643902" y="6088333"/>
                        </a:cubicBezTo>
                        <a:cubicBezTo>
                          <a:pt x="1549878" y="6075874"/>
                          <a:pt x="1502407" y="6006047"/>
                          <a:pt x="1497195" y="5941626"/>
                        </a:cubicBezTo>
                        <a:cubicBezTo>
                          <a:pt x="1500904" y="5862492"/>
                          <a:pt x="1553980" y="5792075"/>
                          <a:pt x="1643902" y="5794919"/>
                        </a:cubicBezTo>
                        <a:cubicBezTo>
                          <a:pt x="1710580" y="5783980"/>
                          <a:pt x="1783545" y="5875085"/>
                          <a:pt x="1790609" y="5941626"/>
                        </a:cubicBezTo>
                        <a:close/>
                      </a:path>
                      <a:path w="5636171" h="5281445" extrusionOk="0">
                        <a:moveTo>
                          <a:pt x="1998884" y="5768544"/>
                        </a:moveTo>
                        <a:cubicBezTo>
                          <a:pt x="2001100" y="5944679"/>
                          <a:pt x="1872486" y="6059540"/>
                          <a:pt x="1705470" y="6061958"/>
                        </a:cubicBezTo>
                        <a:cubicBezTo>
                          <a:pt x="1532879" y="6034655"/>
                          <a:pt x="1423810" y="5933940"/>
                          <a:pt x="1412056" y="5768544"/>
                        </a:cubicBezTo>
                        <a:cubicBezTo>
                          <a:pt x="1392446" y="5589017"/>
                          <a:pt x="1552453" y="5481976"/>
                          <a:pt x="1705470" y="5475130"/>
                        </a:cubicBezTo>
                        <a:cubicBezTo>
                          <a:pt x="1861863" y="5472628"/>
                          <a:pt x="2016943" y="5631722"/>
                          <a:pt x="1998884" y="5768544"/>
                        </a:cubicBezTo>
                        <a:close/>
                      </a:path>
                      <a:path w="5636171" h="5281445" extrusionOk="0">
                        <a:moveTo>
                          <a:pt x="2305494" y="5319018"/>
                        </a:moveTo>
                        <a:cubicBezTo>
                          <a:pt x="2340958" y="5584422"/>
                          <a:pt x="2140541" y="5734822"/>
                          <a:pt x="1865374" y="5759138"/>
                        </a:cubicBezTo>
                        <a:cubicBezTo>
                          <a:pt x="1596701" y="5731597"/>
                          <a:pt x="1402459" y="5552668"/>
                          <a:pt x="1425254" y="5319018"/>
                        </a:cubicBezTo>
                        <a:cubicBezTo>
                          <a:pt x="1409677" y="5028155"/>
                          <a:pt x="1640170" y="4921066"/>
                          <a:pt x="1865374" y="4878898"/>
                        </a:cubicBezTo>
                        <a:cubicBezTo>
                          <a:pt x="2114916" y="4899691"/>
                          <a:pt x="2299715" y="5058803"/>
                          <a:pt x="2305494" y="5319018"/>
                        </a:cubicBezTo>
                        <a:close/>
                      </a:path>
                      <a:path w="5636171" h="5281445" fill="none" extrusionOk="0">
                        <a:moveTo>
                          <a:pt x="612281" y="3200286"/>
                        </a:moveTo>
                        <a:cubicBezTo>
                          <a:pt x="477231" y="3213797"/>
                          <a:pt x="386695" y="3168141"/>
                          <a:pt x="281808" y="3102848"/>
                        </a:cubicBezTo>
                        <a:moveTo>
                          <a:pt x="903874" y="4266600"/>
                        </a:moveTo>
                        <a:cubicBezTo>
                          <a:pt x="853588" y="4297954"/>
                          <a:pt x="806683" y="4317213"/>
                          <a:pt x="759317" y="4313180"/>
                        </a:cubicBezTo>
                        <a:moveTo>
                          <a:pt x="2149833" y="4778974"/>
                        </a:moveTo>
                        <a:cubicBezTo>
                          <a:pt x="2128339" y="4721935"/>
                          <a:pt x="2092007" y="4649475"/>
                          <a:pt x="2062682" y="4566249"/>
                        </a:cubicBezTo>
                        <a:moveTo>
                          <a:pt x="3760969" y="4248506"/>
                        </a:moveTo>
                        <a:cubicBezTo>
                          <a:pt x="3761325" y="4343912"/>
                          <a:pt x="3757182" y="4392969"/>
                          <a:pt x="3726135" y="4481892"/>
                        </a:cubicBezTo>
                        <a:moveTo>
                          <a:pt x="4452705" y="2806256"/>
                        </a:moveTo>
                        <a:cubicBezTo>
                          <a:pt x="4730564" y="2998406"/>
                          <a:pt x="4856867" y="3332833"/>
                          <a:pt x="4876853" y="3678673"/>
                        </a:cubicBezTo>
                        <a:moveTo>
                          <a:pt x="5453256" y="1877113"/>
                        </a:moveTo>
                        <a:cubicBezTo>
                          <a:pt x="5406525" y="2029372"/>
                          <a:pt x="5344856" y="2099363"/>
                          <a:pt x="5264340" y="2204269"/>
                        </a:cubicBezTo>
                        <a:moveTo>
                          <a:pt x="5000014" y="663359"/>
                        </a:moveTo>
                        <a:cubicBezTo>
                          <a:pt x="5005891" y="717297"/>
                          <a:pt x="5003096" y="771437"/>
                          <a:pt x="5009929" y="817890"/>
                        </a:cubicBezTo>
                        <a:moveTo>
                          <a:pt x="3793717" y="483154"/>
                        </a:moveTo>
                        <a:cubicBezTo>
                          <a:pt x="3806559" y="398977"/>
                          <a:pt x="3844534" y="337201"/>
                          <a:pt x="3890523" y="286078"/>
                        </a:cubicBezTo>
                        <a:moveTo>
                          <a:pt x="2888668" y="577046"/>
                        </a:moveTo>
                        <a:cubicBezTo>
                          <a:pt x="2885661" y="515599"/>
                          <a:pt x="2911907" y="461605"/>
                          <a:pt x="2935505" y="407111"/>
                        </a:cubicBezTo>
                        <a:moveTo>
                          <a:pt x="1826536" y="634751"/>
                        </a:moveTo>
                        <a:cubicBezTo>
                          <a:pt x="1880733" y="673584"/>
                          <a:pt x="1950318" y="739422"/>
                          <a:pt x="1996143" y="799552"/>
                        </a:cubicBezTo>
                        <a:moveTo>
                          <a:pt x="538436" y="1930294"/>
                        </a:moveTo>
                        <a:cubicBezTo>
                          <a:pt x="523498" y="1869719"/>
                          <a:pt x="507002" y="1817089"/>
                          <a:pt x="508820" y="1756813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7D05600-EC34-801D-1272-7EDE6F7E5DD8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74139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65663F-4DE1-5B61-6E85-FA8D30068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51A34CA-8048-58AB-2D1C-13BCC3CB6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    mmmmmmm6676665rrr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3887509-E366-6426-6148-A6306D6EE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53B48-3DC3-55D0-8879-09E245A9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916" y="5514106"/>
            <a:ext cx="9275702" cy="659749"/>
          </a:xfrm>
        </p:spPr>
        <p:txBody>
          <a:bodyPr>
            <a:normAutofit/>
          </a:bodyPr>
          <a:lstStyle/>
          <a:p>
            <a:r>
              <a:rPr lang="en-US" sz="2000" b="1">
                <a:latin typeface="Georgia"/>
              </a:rPr>
              <a:t>CVE-2023-49002 | CVSS 7.5</a:t>
            </a:r>
          </a:p>
          <a:p>
            <a:endParaRPr lang="en-US" sz="1600">
              <a:latin typeface="Georgia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FB52619-7BEB-869F-FEFA-E4F0A27C9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14" y="209083"/>
            <a:ext cx="11029615" cy="3678303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4000" b="1">
                <a:latin typeface="Georgia"/>
              </a:rPr>
              <a:t>Case Study #1</a:t>
            </a:r>
          </a:p>
          <a:p>
            <a:pPr marL="305435" indent="-305435"/>
            <a:endParaRPr lang="en-US" sz="2000" b="1">
              <a:latin typeface="Georgia"/>
            </a:endParaRPr>
          </a:p>
          <a:p>
            <a:pPr marL="0" indent="0">
              <a:buNone/>
            </a:pPr>
            <a:endParaRPr lang="en-US" sz="1600">
              <a:solidFill>
                <a:srgbClr val="497398"/>
              </a:solidFill>
              <a:latin typeface="Georgia"/>
              <a:ea typeface="+mn-lt"/>
              <a:cs typeface="+mn-lt"/>
            </a:endParaRPr>
          </a:p>
          <a:p>
            <a:pPr marL="0" indent="0">
              <a:buNone/>
            </a:pPr>
            <a:endParaRPr lang="en-US" sz="1600" u="sng">
              <a:solidFill>
                <a:srgbClr val="71B7FF"/>
              </a:solidFill>
              <a:latin typeface="Georgia"/>
              <a:ea typeface="+mn-lt"/>
              <a:cs typeface="+mn-lt"/>
            </a:endParaRPr>
          </a:p>
          <a:p>
            <a:pPr marL="305435" indent="-305435"/>
            <a:endParaRPr lang="en-US" sz="1300">
              <a:solidFill>
                <a:srgbClr val="497398"/>
              </a:solidFill>
              <a:ea typeface="+mn-lt"/>
              <a:cs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9EFFEB-9371-9B8D-2FF2-84C6466A6999}"/>
              </a:ext>
            </a:extLst>
          </p:cNvPr>
          <p:cNvSpPr/>
          <p:nvPr/>
        </p:nvSpPr>
        <p:spPr>
          <a:xfrm>
            <a:off x="28153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4259F78-8D19-A748-31F5-867D1E6BE449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  <p:pic>
        <p:nvPicPr>
          <p:cNvPr id="3" name="Picture 2" descr="A screenshot of a phone dialog&#10;&#10;Description automatically generated">
            <a:extLst>
              <a:ext uri="{FF2B5EF4-FFF2-40B4-BE49-F238E27FC236}">
                <a16:creationId xmlns:a16="http://schemas.microsoft.com/office/drawing/2014/main" id="{619C0DDD-9297-3231-952E-43007EF11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98" y="1541037"/>
            <a:ext cx="11260666" cy="340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82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017181-C08E-CC43-B756-80DF76615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71933E9-513F-329F-CA39-7CE4E0841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    mmmmmmm6676665rrr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A2F242-8555-3CE9-4EF8-4B5D8D478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53536-6F96-6DC5-27C8-A24C590B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916" y="5514106"/>
            <a:ext cx="9275702" cy="659749"/>
          </a:xfrm>
        </p:spPr>
        <p:txBody>
          <a:bodyPr>
            <a:normAutofit/>
          </a:bodyPr>
          <a:lstStyle/>
          <a:p>
            <a:r>
              <a:rPr lang="en-US" sz="2000" b="1">
                <a:latin typeface="Georgi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CVE-2023-49002</a:t>
            </a:r>
            <a:r>
              <a:rPr lang="en-US" sz="2000" b="1">
                <a:latin typeface="Georgia"/>
              </a:rPr>
              <a:t> | CVSS 7.5</a:t>
            </a:r>
          </a:p>
          <a:p>
            <a:endParaRPr lang="en-US" sz="1600">
              <a:latin typeface="Georgia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B9684F1-7CCD-9706-76DB-74406B224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14" y="209083"/>
            <a:ext cx="11029615" cy="3678303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4000" b="1">
                <a:latin typeface="Georgia"/>
              </a:rPr>
              <a:t>Case Study #1</a:t>
            </a:r>
          </a:p>
          <a:p>
            <a:pPr marL="305435" indent="-305435"/>
            <a:endParaRPr lang="en-US" sz="2000" b="1">
              <a:latin typeface="Georgia"/>
            </a:endParaRPr>
          </a:p>
          <a:p>
            <a:pPr marL="0" indent="0">
              <a:buNone/>
            </a:pPr>
            <a:r>
              <a:rPr lang="en-US" sz="1600" i="1">
                <a:solidFill>
                  <a:srgbClr val="1D294F"/>
                </a:solidFill>
                <a:latin typeface="Courier New"/>
                <a:ea typeface="+mn-lt"/>
                <a:cs typeface="+mn-lt"/>
              </a:rPr>
              <a:t>'</a:t>
            </a:r>
            <a:r>
              <a:rPr lang="en-US" sz="1600" i="1">
                <a:solidFill>
                  <a:schemeClr val="tx1"/>
                </a:solidFill>
                <a:latin typeface="Courier New"/>
                <a:cs typeface="Courier Ne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en-US" sz="1600" i="1">
                <a:solidFill>
                  <a:schemeClr val="tx1"/>
                </a:solidFill>
                <a:latin typeface="Courier New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.sinous.voice.dialer</a:t>
            </a:r>
            <a:r>
              <a:rPr lang="en-US" sz="1600" i="1" u="sng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'</a:t>
            </a:r>
            <a:endParaRPr lang="en-US" sz="1600" i="1" u="sng">
              <a:solidFill>
                <a:schemeClr val="tx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>
              <a:solidFill>
                <a:srgbClr val="497398"/>
              </a:solidFill>
              <a:latin typeface="Georgia"/>
              <a:ea typeface="+mn-lt"/>
              <a:cs typeface="+mn-lt"/>
            </a:endParaRPr>
          </a:p>
          <a:p>
            <a:pPr marL="0" indent="0">
              <a:buNone/>
            </a:pPr>
            <a:endParaRPr lang="en-US" sz="1600" u="sng">
              <a:solidFill>
                <a:srgbClr val="71B7FF"/>
              </a:solidFill>
              <a:latin typeface="Georgia"/>
              <a:ea typeface="+mn-lt"/>
              <a:cs typeface="+mn-lt"/>
            </a:endParaRPr>
          </a:p>
          <a:p>
            <a:pPr marL="305435" indent="-305435"/>
            <a:endParaRPr lang="en-US" sz="1300">
              <a:solidFill>
                <a:srgbClr val="497398"/>
              </a:solidFill>
              <a:ea typeface="+mn-lt"/>
              <a:cs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56717D-6D0D-FF4C-4827-9C7B5298B3D3}"/>
              </a:ext>
            </a:extLst>
          </p:cNvPr>
          <p:cNvSpPr/>
          <p:nvPr/>
        </p:nvSpPr>
        <p:spPr>
          <a:xfrm>
            <a:off x="28153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2BF6A45-8E87-91C1-EBE3-A2E63262101B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C5303EA1-A531-3528-BE48-C29D447CE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6629" y="681860"/>
            <a:ext cx="3393053" cy="442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98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01FBF3-077B-784C-259B-375A75C52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6A69ED8-F9F2-B7D4-B4F1-F807F2FA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    mmmmmmm6676665rrr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8DE45F-BA54-A807-B710-8CD3E53F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00944B-A30A-5734-ECA5-11C269C15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36" y="5632349"/>
            <a:ext cx="11364633" cy="37071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000" b="1">
                <a:latin typeface="Georgi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CVE-2023-43481</a:t>
            </a:r>
            <a:r>
              <a:rPr lang="en-US" sz="2000" b="1">
                <a:latin typeface="Georgia"/>
              </a:rPr>
              <a:t>  | CVSS 9.8</a:t>
            </a:r>
            <a:r>
              <a:rPr lang="en-US" sz="2000" b="1">
                <a:solidFill>
                  <a:srgbClr val="C00000"/>
                </a:solidFill>
                <a:latin typeface="Georgia"/>
              </a:rPr>
              <a:t> </a:t>
            </a:r>
            <a:endParaRPr lang="en-US" b="1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64A210E-0F79-2378-0569-CDB8EBBB4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14" y="209083"/>
            <a:ext cx="11029615" cy="3678303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4000" b="1">
                <a:latin typeface="Georgia"/>
              </a:rPr>
              <a:t>Case Study #2</a:t>
            </a:r>
          </a:p>
          <a:p>
            <a:pPr marL="305435" indent="-305435"/>
            <a:endParaRPr lang="en-US" b="1">
              <a:latin typeface="Georgia"/>
            </a:endParaRPr>
          </a:p>
          <a:p>
            <a:pPr marL="0" indent="0">
              <a:buNone/>
            </a:pPr>
            <a:endParaRPr lang="en-US" sz="1600">
              <a:solidFill>
                <a:srgbClr val="497398"/>
              </a:solidFill>
              <a:latin typeface="Georgia"/>
              <a:ea typeface="+mn-lt"/>
              <a:cs typeface="+mn-lt"/>
            </a:endParaRPr>
          </a:p>
          <a:p>
            <a:pPr marL="0" indent="0">
              <a:buNone/>
            </a:pPr>
            <a:endParaRPr lang="en-US" sz="1600" u="sng">
              <a:solidFill>
                <a:srgbClr val="71B7FF"/>
              </a:solidFill>
              <a:latin typeface="Georgia"/>
              <a:ea typeface="+mn-lt"/>
              <a:cs typeface="+mn-lt"/>
            </a:endParaRPr>
          </a:p>
          <a:p>
            <a:pPr marL="305435" indent="-305435"/>
            <a:endParaRPr lang="en-US" sz="1300">
              <a:solidFill>
                <a:srgbClr val="497398"/>
              </a:solidFill>
              <a:ea typeface="+mn-lt"/>
              <a:cs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89B546-6948-384D-8786-5964D286F5F7}"/>
              </a:ext>
            </a:extLst>
          </p:cNvPr>
          <p:cNvSpPr/>
          <p:nvPr/>
        </p:nvSpPr>
        <p:spPr>
          <a:xfrm>
            <a:off x="28153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385D683-106F-95E8-C455-7C7E96B37BD7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  <p:pic>
        <p:nvPicPr>
          <p:cNvPr id="7" name="Picture 6" descr="A screenshot of a browser&#10;&#10;Description automatically generated">
            <a:extLst>
              <a:ext uri="{FF2B5EF4-FFF2-40B4-BE49-F238E27FC236}">
                <a16:creationId xmlns:a16="http://schemas.microsoft.com/office/drawing/2014/main" id="{97E4311D-4E0D-63C3-A818-861EA6D4E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26" y="1612621"/>
            <a:ext cx="11290903" cy="333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35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2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2E3F3B-52E8-9FB6-94A7-C9C6FBB91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C2969-F4E9-39B3-3138-2DA43D51D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33" y="396413"/>
            <a:ext cx="12426615" cy="988332"/>
          </a:xfrm>
        </p:spPr>
        <p:txBody>
          <a:bodyPr>
            <a:noAutofit/>
          </a:bodyPr>
          <a:lstStyle/>
          <a:p>
            <a:r>
              <a:rPr lang="en-US" sz="4300" b="1">
                <a:solidFill>
                  <a:schemeClr val="bg1">
                    <a:lumMod val="95000"/>
                  </a:schemeClr>
                </a:solidFill>
                <a:latin typeface="Georgia"/>
              </a:rPr>
              <a:t>Mechanism of Inter-App Collusion</a:t>
            </a:r>
            <a:endParaRPr lang="en-US" sz="4300">
              <a:solidFill>
                <a:schemeClr val="bg1">
                  <a:lumMod val="95000"/>
                </a:schemeClr>
              </a:solidFill>
              <a:latin typeface="Georgia"/>
            </a:endParaRPr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9C1734C2-D194-E15F-8562-BB858657A161}"/>
              </a:ext>
            </a:extLst>
          </p:cNvPr>
          <p:cNvSpPr/>
          <p:nvPr/>
        </p:nvSpPr>
        <p:spPr>
          <a:xfrm>
            <a:off x="862389" y="1741110"/>
            <a:ext cx="10680094" cy="4070047"/>
          </a:xfrm>
          <a:prstGeom prst="round2Diag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yellow square with a green border&#10;&#10;Description automatically generated">
            <a:extLst>
              <a:ext uri="{FF2B5EF4-FFF2-40B4-BE49-F238E27FC236}">
                <a16:creationId xmlns:a16="http://schemas.microsoft.com/office/drawing/2014/main" id="{33ABAD15-26A6-6644-A9D4-B73787A44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63" y="2422979"/>
            <a:ext cx="2148114" cy="1836662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6961A39-048F-FF03-4505-46483C18C9FA}"/>
              </a:ext>
            </a:extLst>
          </p:cNvPr>
          <p:cNvCxnSpPr/>
          <p:nvPr/>
        </p:nvCxnSpPr>
        <p:spPr>
          <a:xfrm>
            <a:off x="3332388" y="3083227"/>
            <a:ext cx="5673875" cy="78135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Scroll: Horizontal 26">
            <a:extLst>
              <a:ext uri="{FF2B5EF4-FFF2-40B4-BE49-F238E27FC236}">
                <a16:creationId xmlns:a16="http://schemas.microsoft.com/office/drawing/2014/main" id="{2831DE7F-C05B-08A5-E381-8A6E385C60DC}"/>
              </a:ext>
            </a:extLst>
          </p:cNvPr>
          <p:cNvSpPr/>
          <p:nvPr/>
        </p:nvSpPr>
        <p:spPr>
          <a:xfrm>
            <a:off x="2213428" y="4349447"/>
            <a:ext cx="7754258" cy="1459896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Unicode: 1F9B9-200D-2642-FE0F">
            <a:extLst>
              <a:ext uri="{FF2B5EF4-FFF2-40B4-BE49-F238E27FC236}">
                <a16:creationId xmlns:a16="http://schemas.microsoft.com/office/drawing/2014/main" id="{6618086C-AC77-B1F0-B932-68CE0E8F3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9789" y="2936194"/>
            <a:ext cx="933450" cy="1000125"/>
          </a:xfrm>
          <a:prstGeom prst="rect">
            <a:avLst/>
          </a:prstGeom>
        </p:spPr>
      </p:pic>
      <p:pic>
        <p:nvPicPr>
          <p:cNvPr id="14" name="Graphic 13" descr="Unicode: 23F3">
            <a:extLst>
              <a:ext uri="{FF2B5EF4-FFF2-40B4-BE49-F238E27FC236}">
                <a16:creationId xmlns:a16="http://schemas.microsoft.com/office/drawing/2014/main" id="{352E1428-BEAA-F8B5-9791-4A0AB353BB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8521" y="2765651"/>
            <a:ext cx="800100" cy="11525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7ADDB4-163B-0FF7-97B8-A157B1908DDB}"/>
              </a:ext>
            </a:extLst>
          </p:cNvPr>
          <p:cNvSpPr/>
          <p:nvPr/>
        </p:nvSpPr>
        <p:spPr>
          <a:xfrm>
            <a:off x="4626427" y="4624004"/>
            <a:ext cx="3525762" cy="2479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65AA5A00-DD82-F7EF-7F01-0F9A3535AFDB}"/>
              </a:ext>
            </a:extLst>
          </p:cNvPr>
          <p:cNvSpPr/>
          <p:nvPr/>
        </p:nvSpPr>
        <p:spPr>
          <a:xfrm>
            <a:off x="10001553" y="4794817"/>
            <a:ext cx="974097" cy="1884193"/>
          </a:xfrm>
          <a:prstGeom prst="curvedLeftArrow">
            <a:avLst/>
          </a:prstGeom>
          <a:solidFill>
            <a:srgbClr val="FF0000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5D939D-1C58-AB88-3869-10E93CB26800}"/>
              </a:ext>
            </a:extLst>
          </p:cNvPr>
          <p:cNvSpPr/>
          <p:nvPr/>
        </p:nvSpPr>
        <p:spPr>
          <a:xfrm>
            <a:off x="28153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3F6362FC-C1B0-097A-7836-62AAD7610BC4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322F28-8002-FFA8-11F0-6D5D971929CE}"/>
              </a:ext>
            </a:extLst>
          </p:cNvPr>
          <p:cNvSpPr/>
          <p:nvPr/>
        </p:nvSpPr>
        <p:spPr>
          <a:xfrm>
            <a:off x="2453443" y="4569369"/>
            <a:ext cx="7469568" cy="103082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8C4521-267F-FB21-8867-568E893CFD43}"/>
              </a:ext>
            </a:extLst>
          </p:cNvPr>
          <p:cNvSpPr/>
          <p:nvPr/>
        </p:nvSpPr>
        <p:spPr>
          <a:xfrm>
            <a:off x="1578429" y="1981198"/>
            <a:ext cx="9615713" cy="39914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F5359AAA-01F0-1C07-B096-9E15B082CA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2489" y="4574183"/>
            <a:ext cx="7468809" cy="1030843"/>
          </a:xfrm>
          <a:prstGeom prst="rect">
            <a:avLst/>
          </a:prstGeom>
        </p:spPr>
      </p:pic>
      <p:pic>
        <p:nvPicPr>
          <p:cNvPr id="11" name="Picture 10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A973ABF3-5E20-31F5-E585-BA4CD9A9B1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3167" y="6098872"/>
            <a:ext cx="3990522" cy="31477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D09228C-A48E-6348-EEE9-7AFBF605EDA5}"/>
              </a:ext>
            </a:extLst>
          </p:cNvPr>
          <p:cNvSpPr/>
          <p:nvPr/>
        </p:nvSpPr>
        <p:spPr>
          <a:xfrm>
            <a:off x="5932714" y="6099625"/>
            <a:ext cx="3985380" cy="32657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6ACB58-95EE-FF27-69B4-01CB4A9471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9342" y="2034268"/>
            <a:ext cx="9010650" cy="285750"/>
          </a:xfrm>
          <a:prstGeom prst="rect">
            <a:avLst/>
          </a:prstGeom>
        </p:spPr>
      </p:pic>
      <p:sp>
        <p:nvSpPr>
          <p:cNvPr id="16" name="Explosion: 8 Points 15">
            <a:extLst>
              <a:ext uri="{FF2B5EF4-FFF2-40B4-BE49-F238E27FC236}">
                <a16:creationId xmlns:a16="http://schemas.microsoft.com/office/drawing/2014/main" id="{185B627C-3B62-D184-5CF9-7D65E94AC458}"/>
              </a:ext>
            </a:extLst>
          </p:cNvPr>
          <p:cNvSpPr/>
          <p:nvPr/>
        </p:nvSpPr>
        <p:spPr>
          <a:xfrm>
            <a:off x="4565950" y="4873170"/>
            <a:ext cx="377372" cy="400353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FCE6C8A-A13F-7A4F-044C-31CBB13AD9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4003" y="3479947"/>
            <a:ext cx="2236714" cy="1631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B6A91A5-0F45-20D1-84B4-963E8C9484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71626" y="2702278"/>
            <a:ext cx="2624884" cy="2336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CADEBBD-F211-2071-20A4-9B8BDC7A1218}"/>
              </a:ext>
            </a:extLst>
          </p:cNvPr>
          <p:cNvSpPr/>
          <p:nvPr/>
        </p:nvSpPr>
        <p:spPr>
          <a:xfrm>
            <a:off x="6774045" y="2701218"/>
            <a:ext cx="2634983" cy="238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88F85A-9773-CFD1-BFF7-2219B9FADFD4}"/>
              </a:ext>
            </a:extLst>
          </p:cNvPr>
          <p:cNvSpPr/>
          <p:nvPr/>
        </p:nvSpPr>
        <p:spPr>
          <a:xfrm>
            <a:off x="6767994" y="3477447"/>
            <a:ext cx="2237619" cy="206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 descr="A blue square with a white circle and a circle&#10;&#10;Description automatically generated">
            <a:extLst>
              <a:ext uri="{FF2B5EF4-FFF2-40B4-BE49-F238E27FC236}">
                <a16:creationId xmlns:a16="http://schemas.microsoft.com/office/drawing/2014/main" id="{9F845B73-3E7D-6CEE-8846-E4D97922A2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30418" y="2539890"/>
            <a:ext cx="1841610" cy="181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71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C262A4-0F3A-C7E4-1DE1-92933E812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Sedara Logo">
            <a:extLst>
              <a:ext uri="{FF2B5EF4-FFF2-40B4-BE49-F238E27FC236}">
                <a16:creationId xmlns:a16="http://schemas.microsoft.com/office/drawing/2014/main" id="{0CF649F8-9FAC-C09F-402C-1689D659B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9006" y="2388682"/>
            <a:ext cx="5243410" cy="10385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B657FB-B447-A4DD-6D2E-F9C6052D8926}"/>
              </a:ext>
            </a:extLst>
          </p:cNvPr>
          <p:cNvSpPr/>
          <p:nvPr/>
        </p:nvSpPr>
        <p:spPr>
          <a:xfrm>
            <a:off x="252906" y="298888"/>
            <a:ext cx="11607362" cy="18327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BEDCB-E7BD-B766-2909-82D44268B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448" y="486607"/>
            <a:ext cx="11029616" cy="988332"/>
          </a:xfrm>
        </p:spPr>
        <p:txBody>
          <a:bodyPr>
            <a:noAutofit/>
          </a:bodyPr>
          <a:lstStyle/>
          <a:p>
            <a:r>
              <a:rPr lang="en-US" sz="5800" b="1">
                <a:latin typeface="Georgia"/>
              </a:rPr>
              <a:t>#whoami</a:t>
            </a:r>
          </a:p>
        </p:txBody>
      </p:sp>
      <p:pic>
        <p:nvPicPr>
          <p:cNvPr id="3" name="Picture 2" descr="A green insect with arms outstretched&#10;&#10;Description automatically generated">
            <a:extLst>
              <a:ext uri="{FF2B5EF4-FFF2-40B4-BE49-F238E27FC236}">
                <a16:creationId xmlns:a16="http://schemas.microsoft.com/office/drawing/2014/main" id="{AD28D0E8-A510-A8A5-CC38-D35E5D7FD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96317"/>
            <a:ext cx="6096000" cy="4063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467D7E-8815-AC46-788F-91BA6E4F5840}"/>
              </a:ext>
            </a:extLst>
          </p:cNvPr>
          <p:cNvSpPr txBox="1"/>
          <p:nvPr/>
        </p:nvSpPr>
        <p:spPr>
          <a:xfrm>
            <a:off x="1558227" y="979177"/>
            <a:ext cx="10681135" cy="6247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Georgia"/>
              </a:rPr>
              <a:t>                 </a:t>
            </a:r>
            <a:br>
              <a:rPr lang="en-US" sz="3200">
                <a:latin typeface="Georgia"/>
              </a:rPr>
            </a:br>
            <a:endParaRPr lang="en-US" sz="3200">
              <a:solidFill>
                <a:schemeClr val="bg1">
                  <a:lumMod val="95000"/>
                </a:schemeClr>
              </a:solidFill>
              <a:latin typeface="Georgia"/>
            </a:endParaRPr>
          </a:p>
          <a:p>
            <a:r>
              <a:rPr lang="en-US" sz="4000">
                <a:solidFill>
                  <a:schemeClr val="bg1">
                    <a:lumMod val="95000"/>
                  </a:schemeClr>
                </a:solidFill>
                <a:latin typeface="Georgia"/>
              </a:rPr>
              <a:t>            </a:t>
            </a:r>
            <a:endParaRPr lang="en-US">
              <a:solidFill>
                <a:schemeClr val="bg1">
                  <a:lumMod val="95000"/>
                </a:schemeClr>
              </a:solidFill>
              <a:latin typeface="Gill Sans MT" panose="020B0502020104020203"/>
            </a:endParaRPr>
          </a:p>
          <a:p>
            <a:r>
              <a:rPr lang="en-US" sz="4000">
                <a:solidFill>
                  <a:schemeClr val="bg1">
                    <a:lumMod val="95000"/>
                  </a:schemeClr>
                </a:solidFill>
                <a:latin typeface="Georgia"/>
              </a:rPr>
              <a:t>     Security Analyst at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4000">
              <a:solidFill>
                <a:schemeClr val="bg1">
                  <a:lumMod val="95000"/>
                </a:schemeClr>
              </a:solidFill>
              <a:latin typeface="Georgia"/>
              <a:ea typeface="+mn-lt"/>
              <a:cs typeface="+mn-lt"/>
            </a:endParaRPr>
          </a:p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                                                         </a:t>
            </a:r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Georgia"/>
                <a:ea typeface="+mn-lt"/>
                <a:cs typeface="+mn-lt"/>
              </a:rPr>
              <a:t>                                                                       </a:t>
            </a:r>
            <a:endParaRPr lang="en-US" sz="1600">
              <a:solidFill>
                <a:schemeClr val="bg1">
                  <a:lumMod val="75000"/>
                </a:schemeClr>
              </a:solidFill>
              <a:latin typeface="Gill Sans MT" panose="020B0502020104020203"/>
              <a:ea typeface="+mn-lt"/>
              <a:cs typeface="+mn-lt"/>
            </a:endParaRPr>
          </a:p>
          <a:p>
            <a:pPr lvl="1" algn="r"/>
            <a:endParaRPr lang="en-US" sz="1600">
              <a:solidFill>
                <a:srgbClr val="BFBFBF"/>
              </a:solidFill>
              <a:latin typeface="Georgia"/>
              <a:ea typeface="+mn-lt"/>
              <a:cs typeface="+mn-lt"/>
            </a:endParaRPr>
          </a:p>
          <a:p>
            <a:pPr lvl="1" algn="r"/>
            <a:endParaRPr lang="en-US" sz="1600">
              <a:solidFill>
                <a:srgbClr val="7F7F7F"/>
              </a:solidFill>
              <a:latin typeface="Georgia"/>
              <a:ea typeface="+mn-lt"/>
              <a:cs typeface="+mn-lt"/>
            </a:endParaRPr>
          </a:p>
          <a:p>
            <a:pPr lvl="1" algn="r"/>
            <a:endParaRPr lang="en-US" sz="1600">
              <a:solidFill>
                <a:srgbClr val="7F7F7F"/>
              </a:solidFill>
              <a:latin typeface="Georgia"/>
              <a:ea typeface="+mn-lt"/>
              <a:cs typeface="+mn-lt"/>
            </a:endParaRPr>
          </a:p>
          <a:p>
            <a:pPr lvl="1" algn="r"/>
            <a:endParaRPr lang="en-US" sz="1600">
              <a:solidFill>
                <a:srgbClr val="7F7F7F"/>
              </a:solidFill>
              <a:latin typeface="Georgia"/>
              <a:ea typeface="+mn-lt"/>
              <a:cs typeface="+mn-lt"/>
            </a:endParaRPr>
          </a:p>
          <a:p>
            <a:pPr lvl="1" algn="r"/>
            <a:endParaRPr lang="en-US" sz="1600">
              <a:solidFill>
                <a:srgbClr val="7F7F7F"/>
              </a:solidFill>
              <a:latin typeface="Georgia"/>
              <a:ea typeface="+mn-lt"/>
              <a:cs typeface="+mn-lt"/>
            </a:endParaRPr>
          </a:p>
          <a:p>
            <a:pPr lvl="1" algn="r"/>
            <a:endParaRPr lang="en-US" sz="1600">
              <a:solidFill>
                <a:srgbClr val="7F7F7F"/>
              </a:solidFill>
              <a:latin typeface="Georgia"/>
              <a:ea typeface="+mn-lt"/>
              <a:cs typeface="+mn-lt"/>
            </a:endParaRPr>
          </a:p>
          <a:p>
            <a:pPr lvl="1" algn="r"/>
            <a:endParaRPr lang="en-US" sz="1600">
              <a:solidFill>
                <a:srgbClr val="7F7F7F"/>
              </a:solidFill>
              <a:latin typeface="Georgia"/>
              <a:ea typeface="+mn-lt"/>
              <a:cs typeface="+mn-lt"/>
            </a:endParaRPr>
          </a:p>
          <a:p>
            <a:pPr lvl="1" algn="r"/>
            <a:endParaRPr lang="en-US" sz="1600">
              <a:solidFill>
                <a:srgbClr val="7F7F7F"/>
              </a:solidFill>
              <a:latin typeface="Georgia"/>
              <a:ea typeface="+mn-lt"/>
              <a:cs typeface="+mn-lt"/>
            </a:endParaRPr>
          </a:p>
          <a:p>
            <a:pPr lvl="1" algn="r"/>
            <a:endParaRPr lang="en-US" sz="1600">
              <a:solidFill>
                <a:srgbClr val="7F7F7F"/>
              </a:solidFill>
              <a:latin typeface="Georgia"/>
              <a:ea typeface="+mn-lt"/>
              <a:cs typeface="+mn-lt"/>
            </a:endParaRPr>
          </a:p>
          <a:p>
            <a:pPr lvl="1" algn="r"/>
            <a:endParaRPr lang="en-US" sz="1200">
              <a:solidFill>
                <a:schemeClr val="bg1">
                  <a:lumMod val="65000"/>
                </a:schemeClr>
              </a:solidFill>
              <a:latin typeface="Georgia"/>
              <a:ea typeface="+mn-lt"/>
              <a:cs typeface="+mn-lt"/>
            </a:endParaRPr>
          </a:p>
          <a:p>
            <a:pPr lvl="1" algn="r"/>
            <a:endParaRPr lang="en-US" sz="1200">
              <a:solidFill>
                <a:schemeClr val="bg1">
                  <a:lumMod val="65000"/>
                </a:schemeClr>
              </a:solidFill>
              <a:latin typeface="Georgia"/>
              <a:ea typeface="+mn-lt"/>
              <a:cs typeface="+mn-lt"/>
            </a:endParaRPr>
          </a:p>
          <a:p>
            <a:pPr lvl="1" algn="r"/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Georgia"/>
                <a:ea typeface="+mn-lt"/>
                <a:cs typeface="+mn-lt"/>
              </a:rPr>
              <a:t>Any views or opinions expressed are solely my own</a:t>
            </a:r>
            <a:r>
              <a:rPr lang="en-US" sz="1200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. 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pPr lvl="1" algn="r"/>
            <a:r>
              <a:rPr lang="en-US" sz="1600">
                <a:solidFill>
                  <a:srgbClr val="7F7F7F"/>
                </a:solidFill>
                <a:latin typeface="Georgia"/>
                <a:ea typeface="+mn-lt"/>
                <a:cs typeface="+mn-lt"/>
              </a:rPr>
              <a:t>I</a:t>
            </a:r>
            <a:endParaRPr lang="en-US" sz="1600">
              <a:solidFill>
                <a:srgbClr val="7F7F7F"/>
              </a:solidFill>
              <a:latin typeface="Georgia"/>
            </a:endParaRPr>
          </a:p>
        </p:txBody>
      </p:sp>
      <p:pic>
        <p:nvPicPr>
          <p:cNvPr id="6" name="Graphic 5" descr="A logo with text and numbers&#10;&#10;Description automatically generated">
            <a:extLst>
              <a:ext uri="{FF2B5EF4-FFF2-40B4-BE49-F238E27FC236}">
                <a16:creationId xmlns:a16="http://schemas.microsoft.com/office/drawing/2014/main" id="{EC333AA5-115A-8216-7B0F-C6220F3EA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99958" y="3806775"/>
            <a:ext cx="3240249" cy="3113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A15CEC-1A80-6BD3-D0BA-959785A4DF21}"/>
              </a:ext>
            </a:extLst>
          </p:cNvPr>
          <p:cNvSpPr/>
          <p:nvPr/>
        </p:nvSpPr>
        <p:spPr>
          <a:xfrm>
            <a:off x="28153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33733D8-F35E-5B1C-3D78-D37D6F7AC497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60828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2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DDA366-21B2-73B4-53D1-A8E7E16FF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7733D413-2AB9-E25B-6498-6C90C682C50C}"/>
              </a:ext>
            </a:extLst>
          </p:cNvPr>
          <p:cNvSpPr/>
          <p:nvPr/>
        </p:nvSpPr>
        <p:spPr>
          <a:xfrm>
            <a:off x="913189" y="1654024"/>
            <a:ext cx="10680094" cy="4017753"/>
          </a:xfrm>
          <a:prstGeom prst="round2Diag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C548467-FB32-8F3F-CB6D-17F9F501BEF4}"/>
              </a:ext>
            </a:extLst>
          </p:cNvPr>
          <p:cNvCxnSpPr/>
          <p:nvPr/>
        </p:nvCxnSpPr>
        <p:spPr>
          <a:xfrm>
            <a:off x="3368674" y="3090484"/>
            <a:ext cx="5673875" cy="78135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croll: Vertical 7">
            <a:extLst>
              <a:ext uri="{FF2B5EF4-FFF2-40B4-BE49-F238E27FC236}">
                <a16:creationId xmlns:a16="http://schemas.microsoft.com/office/drawing/2014/main" id="{5862670A-066C-FC7E-8539-2550E18715C4}"/>
              </a:ext>
            </a:extLst>
          </p:cNvPr>
          <p:cNvSpPr/>
          <p:nvPr/>
        </p:nvSpPr>
        <p:spPr>
          <a:xfrm>
            <a:off x="211312" y="1516531"/>
            <a:ext cx="11940558" cy="5191629"/>
          </a:xfrm>
          <a:prstGeom prst="verticalScroll">
            <a:avLst/>
          </a:prstGeom>
          <a:solidFill>
            <a:srgbClr val="FAF4D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909D72-0199-2735-592C-4FABFFB52BAA}"/>
              </a:ext>
            </a:extLst>
          </p:cNvPr>
          <p:cNvSpPr/>
          <p:nvPr/>
        </p:nvSpPr>
        <p:spPr>
          <a:xfrm>
            <a:off x="28153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69EBD25-2FB8-0862-AA62-E15544931442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00AE0B-F2DB-AF40-04C9-BD0BD104476B}"/>
              </a:ext>
            </a:extLst>
          </p:cNvPr>
          <p:cNvSpPr txBox="1"/>
          <p:nvPr/>
        </p:nvSpPr>
        <p:spPr>
          <a:xfrm>
            <a:off x="1955656" y="1598083"/>
            <a:ext cx="95450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Georgia"/>
                <a:ea typeface="+mn-lt"/>
                <a:cs typeface="+mn-lt"/>
              </a:rPr>
              <a:t>com.tcl.browser.portal.browse.activity.BrowsePageActivity</a:t>
            </a:r>
            <a:endParaRPr lang="en-US" sz="2400" b="1" dirty="0">
              <a:latin typeface="Georgia"/>
            </a:endParaRPr>
          </a:p>
        </p:txBody>
      </p:sp>
      <p:pic>
        <p:nvPicPr>
          <p:cNvPr id="21" name="Picture 2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3ADFF67-E31E-322A-AA5D-CD2E00DDD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12" y="2288574"/>
            <a:ext cx="10141597" cy="2508617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F0FD56B0-3106-27E7-F67A-BB14D48FE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11" y="4861104"/>
            <a:ext cx="10141416" cy="167280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4B106A1-9731-D159-B670-8F467B6301DA}"/>
              </a:ext>
            </a:extLst>
          </p:cNvPr>
          <p:cNvSpPr/>
          <p:nvPr/>
        </p:nvSpPr>
        <p:spPr>
          <a:xfrm>
            <a:off x="1169551" y="2290954"/>
            <a:ext cx="10142298" cy="2480703"/>
          </a:xfrm>
          <a:prstGeom prst="rect">
            <a:avLst/>
          </a:prstGeom>
          <a:noFill/>
          <a:ln w="28575">
            <a:solidFill>
              <a:srgbClr val="FF8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D37240-8C6D-B920-CB68-47A819113E07}"/>
              </a:ext>
            </a:extLst>
          </p:cNvPr>
          <p:cNvSpPr/>
          <p:nvPr/>
        </p:nvSpPr>
        <p:spPr>
          <a:xfrm>
            <a:off x="1163355" y="4861929"/>
            <a:ext cx="10142298" cy="1675338"/>
          </a:xfrm>
          <a:prstGeom prst="rect">
            <a:avLst/>
          </a:prstGeom>
          <a:noFill/>
          <a:ln w="28575">
            <a:solidFill>
              <a:srgbClr val="FF8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Explosion: 8 Points 29">
            <a:extLst>
              <a:ext uri="{FF2B5EF4-FFF2-40B4-BE49-F238E27FC236}">
                <a16:creationId xmlns:a16="http://schemas.microsoft.com/office/drawing/2014/main" id="{C69E4EB3-5CC9-9686-F39A-E602DF75D51B}"/>
              </a:ext>
            </a:extLst>
          </p:cNvPr>
          <p:cNvSpPr/>
          <p:nvPr/>
        </p:nvSpPr>
        <p:spPr>
          <a:xfrm>
            <a:off x="10193698" y="5144823"/>
            <a:ext cx="377372" cy="400353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xplosion: 8 Points 31">
            <a:extLst>
              <a:ext uri="{FF2B5EF4-FFF2-40B4-BE49-F238E27FC236}">
                <a16:creationId xmlns:a16="http://schemas.microsoft.com/office/drawing/2014/main" id="{A3E15B08-A7B4-35E5-6DC0-FA663DB02006}"/>
              </a:ext>
            </a:extLst>
          </p:cNvPr>
          <p:cNvSpPr/>
          <p:nvPr/>
        </p:nvSpPr>
        <p:spPr>
          <a:xfrm>
            <a:off x="7896677" y="4175918"/>
            <a:ext cx="377372" cy="400353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C0600E94-BA3D-74EF-E3AA-E0EC0B31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79" y="258829"/>
            <a:ext cx="11029616" cy="988332"/>
          </a:xfrm>
        </p:spPr>
        <p:txBody>
          <a:bodyPr/>
          <a:lstStyle/>
          <a:p>
            <a:r>
              <a:rPr lang="en-US" sz="4000" b="1">
                <a:latin typeface="Georgia"/>
              </a:rPr>
              <a:t>Case Study #2</a:t>
            </a:r>
            <a:endParaRPr lang="en-US">
              <a:latin typeface="Georgia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B85F9C-3F96-A74E-A7E2-22D3A95FCB32}"/>
              </a:ext>
            </a:extLst>
          </p:cNvPr>
          <p:cNvSpPr/>
          <p:nvPr/>
        </p:nvSpPr>
        <p:spPr>
          <a:xfrm>
            <a:off x="9604740" y="4898780"/>
            <a:ext cx="1669310" cy="17564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29487F-17B5-6AB5-EFBF-236E0A5A4F00}"/>
              </a:ext>
            </a:extLst>
          </p:cNvPr>
          <p:cNvSpPr/>
          <p:nvPr/>
        </p:nvSpPr>
        <p:spPr>
          <a:xfrm>
            <a:off x="1167465" y="3776768"/>
            <a:ext cx="7599589" cy="2285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0E8307-128B-4946-0F9C-742F118CBBD4}"/>
              </a:ext>
            </a:extLst>
          </p:cNvPr>
          <p:cNvSpPr/>
          <p:nvPr/>
        </p:nvSpPr>
        <p:spPr>
          <a:xfrm>
            <a:off x="1884346" y="1657077"/>
            <a:ext cx="9656775" cy="35654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11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B7C9AB-EA4E-836F-508A-477F0B9D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97D34FC-ADC1-94DA-867A-8EA4B4AD0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    mmmmmmm6676665rrr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451C0A-8D93-7D67-CC67-20D609EDF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A2FF7-1347-7498-0018-98DDAA17A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36" y="5632349"/>
            <a:ext cx="11364633" cy="37071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000" b="1">
                <a:latin typeface="Georgi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CVE-2023-4</a:t>
            </a:r>
            <a:r>
              <a:rPr lang="en-US" sz="2000" b="1">
                <a:latin typeface="Georgia"/>
              </a:rPr>
              <a:t>3481 | CVSS 9.8</a:t>
            </a:r>
            <a:r>
              <a:rPr lang="en-US" sz="2000" b="1">
                <a:solidFill>
                  <a:srgbClr val="C00000"/>
                </a:solidFill>
                <a:latin typeface="Georgia"/>
              </a:rPr>
              <a:t> </a:t>
            </a:r>
            <a:endParaRPr lang="en-US" b="1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DF5C234-FB18-81CA-3BD2-EB6BC1F88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14" y="209083"/>
            <a:ext cx="11029615" cy="3678303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4000" b="1" dirty="0">
                <a:latin typeface="Georgia"/>
              </a:rPr>
              <a:t>Case Study #2</a:t>
            </a:r>
          </a:p>
          <a:p>
            <a:pPr marL="305435" indent="-305435"/>
            <a:endParaRPr lang="en-US" b="1">
              <a:latin typeface="Georgia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1D294F"/>
                </a:solidFill>
                <a:latin typeface="Georgia"/>
                <a:ea typeface="+mn-lt"/>
                <a:cs typeface="+mn-lt"/>
              </a:rPr>
              <a:t>              </a:t>
            </a:r>
            <a:r>
              <a:rPr lang="en-US" sz="1600" i="1" u="sng" dirty="0">
                <a:solidFill>
                  <a:srgbClr val="1D294F"/>
                </a:solidFill>
                <a:latin typeface="Courier New"/>
                <a:ea typeface="+mn-lt"/>
                <a:cs typeface="+mn-lt"/>
              </a:rPr>
              <a:t>'</a:t>
            </a:r>
            <a:r>
              <a:rPr lang="en-US" sz="1600" i="1" u="sng" dirty="0" err="1">
                <a:solidFill>
                  <a:srgbClr val="1D294F"/>
                </a:solidFill>
                <a:latin typeface="Courier New"/>
                <a:ea typeface="+mn-lt"/>
                <a:cs typeface="+mn-lt"/>
              </a:rPr>
              <a:t>com.tcl.browser</a:t>
            </a:r>
            <a:r>
              <a:rPr lang="en-US" sz="1600" i="1" u="sng" dirty="0">
                <a:solidFill>
                  <a:srgbClr val="1D294F"/>
                </a:solidFill>
                <a:latin typeface="Courier New"/>
                <a:ea typeface="+mn-lt"/>
                <a:cs typeface="+mn-lt"/>
              </a:rPr>
              <a:t>'</a:t>
            </a:r>
            <a:endParaRPr lang="en-US" sz="1600" i="1" dirty="0">
              <a:solidFill>
                <a:srgbClr val="1D294F"/>
              </a:solidFill>
              <a:latin typeface="Courier New"/>
              <a:ea typeface="+mn-lt"/>
              <a:cs typeface="+mn-lt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 sz="1600">
              <a:solidFill>
                <a:srgbClr val="497398"/>
              </a:solidFill>
              <a:latin typeface="Georgia"/>
              <a:ea typeface="+mn-lt"/>
              <a:cs typeface="+mn-lt"/>
            </a:endParaRPr>
          </a:p>
          <a:p>
            <a:pPr marL="0" indent="0">
              <a:buNone/>
            </a:pPr>
            <a:endParaRPr lang="en-US" sz="1600" u="sng">
              <a:solidFill>
                <a:srgbClr val="71B7FF"/>
              </a:solidFill>
              <a:latin typeface="Georgia"/>
              <a:ea typeface="+mn-lt"/>
              <a:cs typeface="+mn-lt"/>
            </a:endParaRPr>
          </a:p>
          <a:p>
            <a:pPr marL="305435" indent="-305435"/>
            <a:endParaRPr lang="en-US" sz="1300">
              <a:solidFill>
                <a:srgbClr val="497398"/>
              </a:solidFill>
              <a:ea typeface="+mn-lt"/>
              <a:cs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7BF16E-F6C4-F077-E345-11D8A7EDE914}"/>
              </a:ext>
            </a:extLst>
          </p:cNvPr>
          <p:cNvSpPr/>
          <p:nvPr/>
        </p:nvSpPr>
        <p:spPr>
          <a:xfrm>
            <a:off x="28153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9E4A09F-031B-4F07-1703-899A5CBD831C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  <p:pic>
        <p:nvPicPr>
          <p:cNvPr id="3" name="Picture 2" descr="poc.gif">
            <a:extLst>
              <a:ext uri="{FF2B5EF4-FFF2-40B4-BE49-F238E27FC236}">
                <a16:creationId xmlns:a16="http://schemas.microsoft.com/office/drawing/2014/main" id="{F801610F-6D2D-030A-C7DF-0D2971A22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1457" y="1437290"/>
            <a:ext cx="2606689" cy="3668110"/>
          </a:xfrm>
          <a:prstGeom prst="rect">
            <a:avLst/>
          </a:prstGeom>
        </p:spPr>
      </p:pic>
      <p:pic>
        <p:nvPicPr>
          <p:cNvPr id="7" name="Picture 6" descr="Facebook.gif">
            <a:extLst>
              <a:ext uri="{FF2B5EF4-FFF2-40B4-BE49-F238E27FC236}">
                <a16:creationId xmlns:a16="http://schemas.microsoft.com/office/drawing/2014/main" id="{C2CD3640-4E3F-34D8-966E-C728C38B2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868" y="1437220"/>
            <a:ext cx="8556731" cy="363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92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59777E-BD99-C84A-B1A3-22204D97F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F0DEFAF-31F9-043E-16AA-099077A44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    mmmmmmm6676665rrr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6D07BC-BEEA-CC1D-A391-59F906354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13F762F-9429-3AD3-CBCD-46DD9D215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3510" y="6012230"/>
            <a:ext cx="4559185" cy="387253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pPr marL="305435" indent="-305435" algn="ctr">
              <a:buNone/>
            </a:pPr>
            <a:r>
              <a:rPr lang="en-US" sz="2000" b="1" cap="all" dirty="0">
                <a:solidFill>
                  <a:schemeClr val="bg1"/>
                </a:solidFill>
                <a:latin typeface="Georgia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CVE-2023-4</a:t>
            </a:r>
            <a:r>
              <a:rPr lang="en-US" sz="2000" b="1" cap="all" dirty="0">
                <a:solidFill>
                  <a:schemeClr val="bg1"/>
                </a:solidFill>
                <a:latin typeface="Georgia"/>
                <a:ea typeface="+mn-lt"/>
                <a:cs typeface="+mn-lt"/>
              </a:rPr>
              <a:t>3481 | CVSS 9.8</a:t>
            </a:r>
            <a:r>
              <a:rPr lang="en-US" sz="2000" b="1" cap="all" dirty="0">
                <a:solidFill>
                  <a:srgbClr val="C00000"/>
                </a:solidFill>
                <a:latin typeface="Georgia"/>
                <a:ea typeface="+mn-lt"/>
                <a:cs typeface="+mn-lt"/>
              </a:rPr>
              <a:t> </a:t>
            </a:r>
            <a:endParaRPr lang="en-US" sz="2000" dirty="0">
              <a:solidFill>
                <a:srgbClr val="C00000"/>
              </a:solidFill>
              <a:latin typeface="Georgia"/>
              <a:ea typeface="+mn-lt"/>
              <a:cs typeface="+mn-lt"/>
            </a:endParaRPr>
          </a:p>
          <a:p>
            <a:pPr marL="0" indent="0">
              <a:buNone/>
            </a:pPr>
            <a:endParaRPr lang="en-US" sz="1600" u="sng" dirty="0">
              <a:solidFill>
                <a:schemeClr val="bg1"/>
              </a:solidFill>
              <a:latin typeface="Georgia"/>
              <a:ea typeface="+mn-lt"/>
              <a:cs typeface="+mn-lt"/>
            </a:endParaRPr>
          </a:p>
          <a:p>
            <a:pPr marL="305435" indent="-305435"/>
            <a:endParaRPr lang="en-US" sz="13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6A0D1A-00EC-888F-BEA2-AC766956AB16}"/>
              </a:ext>
            </a:extLst>
          </p:cNvPr>
          <p:cNvSpPr/>
          <p:nvPr/>
        </p:nvSpPr>
        <p:spPr>
          <a:xfrm>
            <a:off x="28153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718D9A-3DE5-976B-4078-79DAABE35536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  <p:pic>
        <p:nvPicPr>
          <p:cNvPr id="5" name="Picture 4" descr="Gmail.gif">
            <a:extLst>
              <a:ext uri="{FF2B5EF4-FFF2-40B4-BE49-F238E27FC236}">
                <a16:creationId xmlns:a16="http://schemas.microsoft.com/office/drawing/2014/main" id="{6EE9F2B2-75E7-446C-2C23-74A5C5D98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05" y="1387149"/>
            <a:ext cx="11289421" cy="369612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B03AD44-7E84-D3BB-5AD6-EB1354D8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397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98BCB-7E12-B42F-5C53-D0C93B65A1B7}"/>
              </a:ext>
            </a:extLst>
          </p:cNvPr>
          <p:cNvSpPr txBox="1"/>
          <p:nvPr/>
        </p:nvSpPr>
        <p:spPr>
          <a:xfrm>
            <a:off x="507125" y="756744"/>
            <a:ext cx="412925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rgbClr val="3D3D3D"/>
                </a:solidFill>
                <a:latin typeface="Georgia"/>
              </a:rPr>
              <a:t>Case Study #2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03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1D1B72-F192-FBA2-31AB-0D60A0BD7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EE1F3DC-03E2-E26D-D901-F66266AA2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D8B303-E878-296D-8BCE-428A69E47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BA6691-46B7-9C32-9BFA-D7CCF930C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1A87DE-57E9-6952-EEAA-5A529D996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45D18C-BC93-C98D-6021-E7BFCE7E8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385DE2-9A23-1493-A569-2A87A13C1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F2CE57-C284-4ED6-6FD7-BC25B8BDA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0440" y="-111765"/>
            <a:ext cx="3396163" cy="241788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99A03-7451-DD64-42F4-79624D8F2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1132" y="3554031"/>
            <a:ext cx="3538775" cy="276689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Socials:</a:t>
            </a:r>
          </a:p>
          <a:p>
            <a:endParaRPr lang="en-US">
              <a:solidFill>
                <a:schemeClr val="bg2"/>
              </a:solidFill>
              <a:ea typeface="+mn-lt"/>
              <a:cs typeface="+mn-lt"/>
            </a:endParaRPr>
          </a:p>
          <a:p>
            <a:r>
              <a:rPr lang="en-US" sz="1200">
                <a:solidFill>
                  <a:schemeClr val="bg2"/>
                </a:solidFill>
                <a:ea typeface="+mn-lt"/>
                <a:cs typeface="+mn-lt"/>
              </a:rPr>
              <a:t>https://github.com/</a:t>
            </a:r>
            <a:r>
              <a:rPr lang="en-US" sz="1200">
                <a:solidFill>
                  <a:srgbClr val="92D050"/>
                </a:solidFill>
                <a:ea typeface="+mn-lt"/>
                <a:cs typeface="+mn-lt"/>
              </a:rPr>
              <a:t>actuator</a:t>
            </a:r>
            <a:r>
              <a:rPr lang="en-US" sz="1200">
                <a:solidFill>
                  <a:schemeClr val="bg2"/>
                </a:solidFill>
                <a:ea typeface="+mn-lt"/>
                <a:cs typeface="+mn-lt"/>
              </a:rPr>
              <a:t>/Shmoocon</a:t>
            </a:r>
          </a:p>
          <a:p>
            <a:r>
              <a:rPr lang="en-US" sz="1200">
                <a:solidFill>
                  <a:schemeClr val="bg2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https://www.youtube.com/@</a:t>
            </a:r>
            <a:r>
              <a:rPr lang="en-US" sz="1200">
                <a:solidFill>
                  <a:schemeClr val="accent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ACTUATOR</a:t>
            </a:r>
            <a:endParaRPr lang="en-US" sz="1200">
              <a:solidFill>
                <a:schemeClr val="accent5"/>
              </a:solidFill>
            </a:endParaRPr>
          </a:p>
          <a:p>
            <a:r>
              <a:rPr lang="en-US" sz="1200">
                <a:solidFill>
                  <a:schemeClr val="bg2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https://infosec.exchange/@</a:t>
            </a:r>
            <a:r>
              <a:rPr lang="en-US" sz="1200">
                <a:solidFill>
                  <a:schemeClr val="accent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actuator</a:t>
            </a:r>
            <a:endParaRPr lang="en-US" sz="1200">
              <a:solidFill>
                <a:schemeClr val="accent5"/>
              </a:solidFill>
            </a:endParaRPr>
          </a:p>
          <a:p>
            <a:endParaRPr lang="en-US" sz="1200">
              <a:solidFill>
                <a:srgbClr val="92D050"/>
              </a:solidFill>
            </a:endParaRPr>
          </a:p>
          <a:p>
            <a:r>
              <a:rPr lang="en-US" sz="1200">
                <a:solidFill>
                  <a:schemeClr val="bg1"/>
                </a:solidFill>
              </a:rPr>
              <a:t>EMAIL:</a:t>
            </a:r>
          </a:p>
          <a:p>
            <a:r>
              <a:rPr lang="en-US" sz="1200">
                <a:solidFill>
                  <a:schemeClr val="bg1"/>
                </a:solidFill>
              </a:rPr>
              <a:t>thanks@</a:t>
            </a:r>
            <a:r>
              <a:rPr lang="en-US" sz="1200">
                <a:solidFill>
                  <a:schemeClr val="accent5"/>
                </a:solidFill>
              </a:rPr>
              <a:t>actuator</a:t>
            </a:r>
            <a:r>
              <a:rPr lang="en-US" sz="1200">
                <a:solidFill>
                  <a:schemeClr val="bg1"/>
                </a:solidFill>
              </a:rPr>
              <a:t>.sh</a:t>
            </a:r>
          </a:p>
          <a:p>
            <a:endParaRPr lang="en-US" sz="1200">
              <a:solidFill>
                <a:srgbClr val="92D050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</p:txBody>
      </p:sp>
      <p:pic>
        <p:nvPicPr>
          <p:cNvPr id="6" name="Picture 5" descr="Github Logo - Free social media icons">
            <a:extLst>
              <a:ext uri="{FF2B5EF4-FFF2-40B4-BE49-F238E27FC236}">
                <a16:creationId xmlns:a16="http://schemas.microsoft.com/office/drawing/2014/main" id="{9EC6241E-8864-4B44-3490-9F9212DAB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514" y="1135742"/>
            <a:ext cx="2743200" cy="2743200"/>
          </a:xfrm>
          <a:prstGeom prst="rect">
            <a:avLst/>
          </a:prstGeom>
        </p:spPr>
      </p:pic>
      <p:pic>
        <p:nvPicPr>
          <p:cNvPr id="7" name="Picture 6" descr="File:Mastodon Logotype (Simple).svg - Wikimedia Commons">
            <a:extLst>
              <a:ext uri="{FF2B5EF4-FFF2-40B4-BE49-F238E27FC236}">
                <a16:creationId xmlns:a16="http://schemas.microsoft.com/office/drawing/2014/main" id="{907C9A5A-6792-8CA1-23E2-4EA0FBBE4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6571" y="3878357"/>
            <a:ext cx="2220685" cy="2381515"/>
          </a:xfrm>
          <a:prstGeom prst="rect">
            <a:avLst/>
          </a:prstGeom>
        </p:spPr>
      </p:pic>
      <p:pic>
        <p:nvPicPr>
          <p:cNvPr id="9" name="Picture 8" descr="Youtube New Logo. Vector Isolated on White Background Editorial Photography  - Illustration of arrow, sign: 217860482">
            <a:extLst>
              <a:ext uri="{FF2B5EF4-FFF2-40B4-BE49-F238E27FC236}">
                <a16:creationId xmlns:a16="http://schemas.microsoft.com/office/drawing/2014/main" id="{EB3DC2D8-C77F-ECEB-D125-848845A460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3372" y="2004935"/>
            <a:ext cx="3643085" cy="10048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8603E0-DACE-86DA-193A-141E59C6FF96}"/>
              </a:ext>
            </a:extLst>
          </p:cNvPr>
          <p:cNvSpPr/>
          <p:nvPr/>
        </p:nvSpPr>
        <p:spPr>
          <a:xfrm>
            <a:off x="28153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7C7D2D-B8D3-0E68-15F5-1FFE4694F654}"/>
              </a:ext>
            </a:extLst>
          </p:cNvPr>
          <p:cNvSpPr txBox="1"/>
          <p:nvPr/>
        </p:nvSpPr>
        <p:spPr>
          <a:xfrm>
            <a:off x="520095" y="6266542"/>
            <a:ext cx="95709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latin typeface="Georgia"/>
              </a:rPr>
              <a:t>github.com/</a:t>
            </a:r>
            <a:r>
              <a:rPr lang="en-US" sz="2000">
                <a:solidFill>
                  <a:schemeClr val="accent6"/>
                </a:solidFill>
                <a:latin typeface="Georgia"/>
              </a:rPr>
              <a:t>actuator</a:t>
            </a:r>
            <a:r>
              <a:rPr lang="en-US" sz="2000">
                <a:latin typeface="Georgia"/>
              </a:rPr>
              <a:t>/shmoocon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0E4651D-13D9-ADFF-7922-9C4BB6CAFFE8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89759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2AD0A1-0891-E56B-1452-3CB4B3484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1B2A9B-6219-604A-9D4F-58974D9D4666}"/>
              </a:ext>
            </a:extLst>
          </p:cNvPr>
          <p:cNvSpPr/>
          <p:nvPr/>
        </p:nvSpPr>
        <p:spPr>
          <a:xfrm>
            <a:off x="252906" y="298888"/>
            <a:ext cx="11607362" cy="18327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9D4B1-7894-3613-29D9-E0D3151BA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586" y="486607"/>
            <a:ext cx="11029616" cy="988332"/>
          </a:xfrm>
        </p:spPr>
        <p:txBody>
          <a:bodyPr>
            <a:noAutofit/>
          </a:bodyPr>
          <a:lstStyle/>
          <a:p>
            <a:r>
              <a:rPr lang="en-US" sz="5800" b="1">
                <a:latin typeface="Georgia"/>
              </a:rPr>
              <a:t>#whoami</a:t>
            </a:r>
          </a:p>
        </p:txBody>
      </p:sp>
      <p:pic>
        <p:nvPicPr>
          <p:cNvPr id="3" name="Picture 2" descr="A green insect with arms outstretched&#10;&#10;Description automatically generated">
            <a:extLst>
              <a:ext uri="{FF2B5EF4-FFF2-40B4-BE49-F238E27FC236}">
                <a16:creationId xmlns:a16="http://schemas.microsoft.com/office/drawing/2014/main" id="{DAC9E5EF-7BE2-1BCB-B379-9FFE4B9E5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6317"/>
            <a:ext cx="6096000" cy="40637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35990D-39B8-302E-9135-89398AB947E4}"/>
              </a:ext>
            </a:extLst>
          </p:cNvPr>
          <p:cNvSpPr/>
          <p:nvPr/>
        </p:nvSpPr>
        <p:spPr>
          <a:xfrm>
            <a:off x="28153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2D44A4B-A4D0-2C37-0880-C6D9928BCCAC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  <p:pic>
        <p:nvPicPr>
          <p:cNvPr id="4" name="Picture 3" descr="A landscape with trees and mountains&#10;&#10;Description automatically generated">
            <a:extLst>
              <a:ext uri="{FF2B5EF4-FFF2-40B4-BE49-F238E27FC236}">
                <a16:creationId xmlns:a16="http://schemas.microsoft.com/office/drawing/2014/main" id="{A7CDF3F5-42B3-3F97-2FF5-42EB7BC68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045" y="72572"/>
            <a:ext cx="6173837" cy="6773332"/>
          </a:xfrm>
          <a:prstGeom prst="rect">
            <a:avLst/>
          </a:prstGeom>
        </p:spPr>
      </p:pic>
      <p:pic>
        <p:nvPicPr>
          <p:cNvPr id="18" name="Picture 17" descr="MIR: Giant Mantis">
            <a:extLst>
              <a:ext uri="{FF2B5EF4-FFF2-40B4-BE49-F238E27FC236}">
                <a16:creationId xmlns:a16="http://schemas.microsoft.com/office/drawing/2014/main" id="{AC793330-91CF-D703-63AF-E019DD17C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9809" y="2677748"/>
            <a:ext cx="2605315" cy="3996543"/>
          </a:xfrm>
          <a:prstGeom prst="rect">
            <a:avLst/>
          </a:prstGeom>
        </p:spPr>
      </p:pic>
      <p:pic>
        <p:nvPicPr>
          <p:cNvPr id="16" name="Picture 15" descr="A purple handheld game console&#10;&#10;Description automatically generated">
            <a:extLst>
              <a:ext uri="{FF2B5EF4-FFF2-40B4-BE49-F238E27FC236}">
                <a16:creationId xmlns:a16="http://schemas.microsoft.com/office/drawing/2014/main" id="{5210261E-4C2E-1CD7-6981-D0C5F11220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92" t="6529" r="-14092" b="-6529"/>
          <a:stretch/>
        </p:blipFill>
        <p:spPr>
          <a:xfrm>
            <a:off x="4241233" y="1881799"/>
            <a:ext cx="8425549" cy="8425550"/>
          </a:xfrm>
          <a:prstGeom prst="rect">
            <a:avLst/>
          </a:prstGeom>
        </p:spPr>
      </p:pic>
      <p:pic>
        <p:nvPicPr>
          <p:cNvPr id="14" name="Picture 13" descr="Missingno GIFs - Get the best GIF on GIPHY">
            <a:extLst>
              <a:ext uri="{FF2B5EF4-FFF2-40B4-BE49-F238E27FC236}">
                <a16:creationId xmlns:a16="http://schemas.microsoft.com/office/drawing/2014/main" id="{D979357A-9D1D-D43E-92E4-78209153B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687" y="2980871"/>
            <a:ext cx="1676402" cy="1397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27FFDA-8979-B2A3-A4CB-345AC8EF63F8}"/>
              </a:ext>
            </a:extLst>
          </p:cNvPr>
          <p:cNvSpPr txBox="1"/>
          <p:nvPr/>
        </p:nvSpPr>
        <p:spPr>
          <a:xfrm>
            <a:off x="-2220964" y="-190455"/>
            <a:ext cx="8276202" cy="46474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Georgia"/>
              </a:rPr>
              <a:t>                  </a:t>
            </a:r>
            <a:br>
              <a:rPr lang="en-US" sz="3200">
                <a:latin typeface="Georgia"/>
              </a:rPr>
            </a:br>
            <a:endParaRPr lang="en-US" sz="3200">
              <a:solidFill>
                <a:schemeClr val="bg1">
                  <a:lumMod val="95000"/>
                </a:schemeClr>
              </a:solidFill>
              <a:latin typeface="Georgia"/>
            </a:endParaRPr>
          </a:p>
          <a:p>
            <a:endParaRPr lang="en-US" sz="3200">
              <a:solidFill>
                <a:schemeClr val="bg1">
                  <a:lumMod val="95000"/>
                </a:schemeClr>
              </a:solidFill>
              <a:latin typeface="Georgia"/>
            </a:endParaRPr>
          </a:p>
          <a:p>
            <a:r>
              <a:rPr lang="en-US" sz="4000">
                <a:solidFill>
                  <a:schemeClr val="bg1">
                    <a:lumMod val="95000"/>
                  </a:schemeClr>
                </a:solidFill>
                <a:latin typeface="Georgia"/>
              </a:rPr>
              <a:t>                   Bug Enthusiast  </a:t>
            </a:r>
            <a:r>
              <a:rPr lang="en-US" sz="6000" b="1">
                <a:solidFill>
                  <a:schemeClr val="bg1">
                    <a:lumMod val="95000"/>
                  </a:schemeClr>
                </a:solidFill>
                <a:latin typeface="Georgia"/>
              </a:rPr>
              <a:t>=)</a:t>
            </a:r>
            <a:endParaRPr lang="en-US" sz="6000" b="1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  <a:ea typeface="+mn-lt"/>
              <a:cs typeface="+mn-lt"/>
            </a:endParaRPr>
          </a:p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  <a:ea typeface="+mn-lt"/>
              <a:cs typeface="+mn-lt"/>
            </a:endParaRPr>
          </a:p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  <a:ea typeface="+mn-lt"/>
              <a:cs typeface="+mn-lt"/>
            </a:endParaRPr>
          </a:p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  <a:ea typeface="+mn-lt"/>
              <a:cs typeface="+mn-lt"/>
            </a:endParaRPr>
          </a:p>
          <a:p>
            <a:pPr lvl="1" algn="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  <a:ea typeface="+mn-lt"/>
              <a:cs typeface="+mn-lt"/>
            </a:endParaRPr>
          </a:p>
          <a:p>
            <a:pPr lvl="1" algn="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  <a:ea typeface="+mn-lt"/>
              <a:cs typeface="+mn-lt"/>
            </a:endParaRPr>
          </a:p>
          <a:p>
            <a:pPr lvl="1" algn="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  <a:ea typeface="+mn-lt"/>
              <a:cs typeface="+mn-lt"/>
            </a:endParaRPr>
          </a:p>
          <a:p>
            <a:pPr lvl="1" algn="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  <a:ea typeface="+mn-lt"/>
              <a:cs typeface="+mn-lt"/>
            </a:endParaRPr>
          </a:p>
          <a:p>
            <a:pPr lvl="1" algn="r"/>
            <a:endParaRPr lang="en-US" sz="1200">
              <a:solidFill>
                <a:schemeClr val="bg1">
                  <a:lumMod val="75000"/>
                </a:schemeClr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679303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35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561DDD-9362-DF98-A985-373F86C65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4F966-D6AD-9282-B0CA-5290AE0FA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168" y="192408"/>
            <a:ext cx="12002865" cy="229585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900" b="1">
                <a:latin typeface="Georgia"/>
              </a:rPr>
              <a:t>A Brief Overview of Android application security </a:t>
            </a:r>
          </a:p>
          <a:p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90E1CEA-AB90-353A-910E-05B6554885E6}"/>
              </a:ext>
            </a:extLst>
          </p:cNvPr>
          <p:cNvSpPr/>
          <p:nvPr/>
        </p:nvSpPr>
        <p:spPr>
          <a:xfrm>
            <a:off x="910164" y="2313213"/>
            <a:ext cx="10311191" cy="41426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artoon of a sandbox&#10;&#10;Description automatically generated">
            <a:extLst>
              <a:ext uri="{FF2B5EF4-FFF2-40B4-BE49-F238E27FC236}">
                <a16:creationId xmlns:a16="http://schemas.microsoft.com/office/drawing/2014/main" id="{7FEC15F6-F8C2-1E16-B9E3-18AB2C439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5" y="2486087"/>
            <a:ext cx="7675692" cy="6509811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36EB2C71-2F96-1780-94D1-7F8961AC9684}"/>
              </a:ext>
            </a:extLst>
          </p:cNvPr>
          <p:cNvSpPr/>
          <p:nvPr/>
        </p:nvSpPr>
        <p:spPr>
          <a:xfrm rot="3600000">
            <a:off x="6464834" y="1879856"/>
            <a:ext cx="1862665" cy="2001764"/>
          </a:xfrm>
          <a:prstGeom prst="cloudCallou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artoon of a jail cell&#10;&#10;Description automatically generated">
            <a:extLst>
              <a:ext uri="{FF2B5EF4-FFF2-40B4-BE49-F238E27FC236}">
                <a16:creationId xmlns:a16="http://schemas.microsoft.com/office/drawing/2014/main" id="{FDFA0C9F-D0CA-0180-124C-339362EBE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20000">
            <a:off x="6956635" y="2428175"/>
            <a:ext cx="971157" cy="854649"/>
          </a:xfrm>
          <a:prstGeom prst="rect">
            <a:avLst/>
          </a:prstGeom>
        </p:spPr>
      </p:pic>
      <p:pic>
        <p:nvPicPr>
          <p:cNvPr id="22" name="Picture 21" descr="Free ball chain bug vector">
            <a:extLst>
              <a:ext uri="{FF2B5EF4-FFF2-40B4-BE49-F238E27FC236}">
                <a16:creationId xmlns:a16="http://schemas.microsoft.com/office/drawing/2014/main" id="{0A97FB94-429B-EA2C-F743-218EC2E9F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756" y="1711956"/>
            <a:ext cx="4962887" cy="3738330"/>
          </a:xfrm>
          <a:prstGeom prst="rect">
            <a:avLst/>
          </a:prstGeom>
        </p:spPr>
      </p:pic>
      <p:pic>
        <p:nvPicPr>
          <p:cNvPr id="3" name="Picture 2" descr="A white camera with a black circle&#10;&#10;Description automatically generated">
            <a:extLst>
              <a:ext uri="{FF2B5EF4-FFF2-40B4-BE49-F238E27FC236}">
                <a16:creationId xmlns:a16="http://schemas.microsoft.com/office/drawing/2014/main" id="{0C163659-9A3C-66B6-E12D-5FDBD34E6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0184" y="1077686"/>
            <a:ext cx="3709061" cy="36140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3C44F4-AC94-788E-3FEE-DB75900EDE34}"/>
              </a:ext>
            </a:extLst>
          </p:cNvPr>
          <p:cNvSpPr/>
          <p:nvPr/>
        </p:nvSpPr>
        <p:spPr>
          <a:xfrm>
            <a:off x="28153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B4ED73E-FBB3-ACDC-90C2-FF0F0B5C0509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5446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2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D7557B-1D65-1FE3-9C63-84C8C3C83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1B21D-0758-F43C-84DD-7A3084C4A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52" y="210711"/>
            <a:ext cx="9945736" cy="1638659"/>
          </a:xfrm>
        </p:spPr>
        <p:txBody>
          <a:bodyPr/>
          <a:lstStyle/>
          <a:p>
            <a:r>
              <a:rPr lang="en-US" sz="4800" b="1">
                <a:solidFill>
                  <a:schemeClr val="bg1">
                    <a:lumMod val="95000"/>
                  </a:schemeClr>
                </a:solidFill>
                <a:latin typeface="Georgia"/>
              </a:rPr>
              <a:t>The Android Sandbox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1B9522-79C0-5A61-F7C9-4D1A58F48E52}"/>
              </a:ext>
            </a:extLst>
          </p:cNvPr>
          <p:cNvSpPr txBox="1"/>
          <p:nvPr/>
        </p:nvSpPr>
        <p:spPr>
          <a:xfrm>
            <a:off x="1930534" y="655351"/>
            <a:ext cx="10681135" cy="87100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>
              <a:solidFill>
                <a:schemeClr val="bg1">
                  <a:lumMod val="95000"/>
                </a:schemeClr>
              </a:solidFill>
              <a:latin typeface="Georgia"/>
            </a:endParaRP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Georgia"/>
              </a:rPr>
              <a:t>      </a:t>
            </a:r>
            <a:endParaRPr lang="en-US" sz="2800" b="1">
              <a:solidFill>
                <a:schemeClr val="bg1">
                  <a:lumMod val="95000"/>
                </a:schemeClr>
              </a:solidFill>
              <a:latin typeface="Georgia"/>
              <a:ea typeface="+mn-lt"/>
              <a:cs typeface="+mn-lt"/>
            </a:endParaRPr>
          </a:p>
          <a:p>
            <a:endParaRPr lang="en-US" sz="2800" b="1">
              <a:solidFill>
                <a:schemeClr val="bg1">
                  <a:lumMod val="95000"/>
                </a:schemeClr>
              </a:solidFill>
              <a:latin typeface="Georgia"/>
              <a:ea typeface="+mn-lt"/>
              <a:cs typeface="+mn-lt"/>
            </a:endParaRPr>
          </a:p>
          <a:p>
            <a:pPr lvl="2"/>
            <a:r>
              <a:rPr lang="en-US" sz="2800" b="1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Android's Foundation </a:t>
            </a:r>
            <a:endParaRPr lang="en-US" sz="2800">
              <a:solidFill>
                <a:schemeClr val="bg1">
                  <a:lumMod val="95000"/>
                </a:schemeClr>
              </a:solidFill>
              <a:latin typeface="Georgia"/>
              <a:ea typeface="+mn-lt"/>
              <a:cs typeface="+mn-lt"/>
            </a:endParaRPr>
          </a:p>
          <a:p>
            <a:pPr lvl="2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–</a:t>
            </a:r>
            <a:r>
              <a:rPr lang="en-US" sz="2800">
                <a:solidFill>
                  <a:srgbClr val="D1D5DB"/>
                </a:solidFill>
                <a:latin typeface="Georgia"/>
                <a:ea typeface="+mn-lt"/>
                <a:cs typeface="+mn-lt"/>
              </a:rPr>
              <a:t> Built on the Linux Kernel &amp; tailored for mobile devices.</a:t>
            </a:r>
            <a:endParaRPr lang="en-US" sz="2800">
              <a:solidFill>
                <a:srgbClr val="000000"/>
              </a:solidFill>
              <a:latin typeface="Georgia"/>
              <a:ea typeface="+mn-lt"/>
              <a:cs typeface="+mn-lt"/>
            </a:endParaRPr>
          </a:p>
          <a:p>
            <a:pPr lvl="2"/>
            <a:endParaRPr lang="en-US" sz="2800" b="1">
              <a:solidFill>
                <a:schemeClr val="bg1">
                  <a:lumMod val="95000"/>
                </a:schemeClr>
              </a:solidFill>
              <a:latin typeface="Georgia"/>
              <a:ea typeface="+mn-lt"/>
              <a:cs typeface="+mn-lt"/>
            </a:endParaRPr>
          </a:p>
          <a:p>
            <a:pPr lvl="2"/>
            <a:r>
              <a:rPr lang="en-US" sz="2800" b="1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Security Focus</a:t>
            </a:r>
            <a:r>
              <a:rPr lang="en-US" sz="2800">
                <a:solidFill>
                  <a:srgbClr val="D1D5DB"/>
                </a:solidFill>
                <a:latin typeface="Georgia"/>
                <a:ea typeface="+mn-lt"/>
                <a:cs typeface="+mn-lt"/>
              </a:rPr>
              <a:t> </a:t>
            </a:r>
            <a:endParaRPr lang="en-US" sz="2800">
              <a:solidFill>
                <a:srgbClr val="000000"/>
              </a:solidFill>
              <a:latin typeface="Georgia"/>
              <a:ea typeface="+mn-lt"/>
              <a:cs typeface="+mn-lt"/>
            </a:endParaRPr>
          </a:p>
          <a:p>
            <a:pPr lvl="2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–</a:t>
            </a:r>
            <a:r>
              <a:rPr lang="en-US" sz="2800">
                <a:solidFill>
                  <a:srgbClr val="D1D5DB"/>
                </a:solidFill>
                <a:latin typeface="Georgia"/>
                <a:ea typeface="+mn-lt"/>
                <a:cs typeface="+mn-lt"/>
              </a:rPr>
              <a:t> Critical in mobile computing due to personal data sensitivity.</a:t>
            </a:r>
            <a:endParaRPr lang="en-US" sz="2800">
              <a:solidFill>
                <a:srgbClr val="000000"/>
              </a:solidFill>
              <a:latin typeface="Georgia"/>
              <a:ea typeface="+mn-lt"/>
              <a:cs typeface="+mn-lt"/>
            </a:endParaRPr>
          </a:p>
          <a:p>
            <a:pPr lvl="2"/>
            <a:endParaRPr lang="en-US" sz="2800" b="1">
              <a:solidFill>
                <a:schemeClr val="bg1">
                  <a:lumMod val="95000"/>
                </a:schemeClr>
              </a:solidFill>
              <a:latin typeface="Georgia"/>
              <a:ea typeface="+mn-lt"/>
              <a:cs typeface="+mn-lt"/>
            </a:endParaRPr>
          </a:p>
          <a:p>
            <a:pPr lvl="2"/>
            <a:r>
              <a:rPr lang="en-US" sz="2800" b="1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Sandbox Concept</a:t>
            </a:r>
            <a:r>
              <a:rPr lang="en-US" sz="2800">
                <a:solidFill>
                  <a:srgbClr val="D1D5DB"/>
                </a:solidFill>
                <a:latin typeface="Georgia"/>
                <a:ea typeface="+mn-lt"/>
                <a:cs typeface="+mn-lt"/>
              </a:rPr>
              <a:t> </a:t>
            </a:r>
            <a:endParaRPr lang="en-US" sz="2800">
              <a:solidFill>
                <a:srgbClr val="000000"/>
              </a:solidFill>
              <a:latin typeface="Georgia"/>
              <a:ea typeface="+mn-lt"/>
              <a:cs typeface="+mn-lt"/>
            </a:endParaRPr>
          </a:p>
          <a:p>
            <a:pPr lvl="2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–</a:t>
            </a:r>
            <a:r>
              <a:rPr lang="en-US" sz="2800">
                <a:solidFill>
                  <a:srgbClr val="D1D5DB"/>
                </a:solidFill>
                <a:latin typeface="Georgia"/>
                <a:ea typeface="+mn-lt"/>
                <a:cs typeface="+mn-lt"/>
              </a:rPr>
              <a:t> Isolates application processes for enhanced security.</a:t>
            </a:r>
            <a:endParaRPr lang="en-US" sz="2800">
              <a:latin typeface="Georgia"/>
            </a:endParaRPr>
          </a:p>
          <a:p>
            <a:pPr lvl="1" algn="ctr"/>
            <a:endParaRPr lang="en-US" sz="3200">
              <a:solidFill>
                <a:srgbClr val="F2F2F2"/>
              </a:solidFill>
              <a:latin typeface="Georgia"/>
              <a:ea typeface="+mn-lt"/>
              <a:cs typeface="+mn-lt"/>
            </a:endParaRPr>
          </a:p>
          <a:p>
            <a:pPr lvl="1" algn="r"/>
            <a:endParaRPr lang="en-US" sz="3200">
              <a:solidFill>
                <a:srgbClr val="F2F2F2"/>
              </a:solidFill>
              <a:latin typeface="Georgia"/>
              <a:ea typeface="+mn-lt"/>
              <a:cs typeface="+mn-lt"/>
            </a:endParaRPr>
          </a:p>
          <a:p>
            <a:pPr algn="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  <a:ea typeface="+mn-lt"/>
              <a:cs typeface="+mn-lt"/>
            </a:endParaRPr>
          </a:p>
          <a:p>
            <a:pPr algn="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  <a:ea typeface="+mn-lt"/>
              <a:cs typeface="+mn-lt"/>
            </a:endParaRPr>
          </a:p>
          <a:p>
            <a:pPr algn="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  <a:ea typeface="+mn-lt"/>
              <a:cs typeface="+mn-lt"/>
            </a:endParaRPr>
          </a:p>
          <a:p>
            <a:pPr algn="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</a:endParaRPr>
          </a:p>
          <a:p>
            <a:pPr lvl="1" algn="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</a:endParaRPr>
          </a:p>
          <a:p>
            <a:pPr lvl="1" algn="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</a:endParaRPr>
          </a:p>
          <a:p>
            <a:pPr lvl="1" algn="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</a:endParaRPr>
          </a:p>
          <a:p>
            <a:pPr lvl="1" algn="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</a:endParaRPr>
          </a:p>
          <a:p>
            <a:pPr lvl="1" algn="r"/>
            <a:endParaRPr lang="en-US" sz="1200">
              <a:solidFill>
                <a:schemeClr val="bg1">
                  <a:lumMod val="75000"/>
                </a:schemeClr>
              </a:solidFill>
              <a:latin typeface="Georgia"/>
            </a:endParaRPr>
          </a:p>
        </p:txBody>
      </p:sp>
      <p:pic>
        <p:nvPicPr>
          <p:cNvPr id="5" name="Picture 4" descr="Free sandbox toys playground vector">
            <a:extLst>
              <a:ext uri="{FF2B5EF4-FFF2-40B4-BE49-F238E27FC236}">
                <a16:creationId xmlns:a16="http://schemas.microsoft.com/office/drawing/2014/main" id="{BF185004-6727-839F-16B8-2435AF08B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10" y="2430663"/>
            <a:ext cx="1171446" cy="58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73CF9A-3097-2C16-AF55-2B812B909BC5}"/>
              </a:ext>
            </a:extLst>
          </p:cNvPr>
          <p:cNvSpPr/>
          <p:nvPr/>
        </p:nvSpPr>
        <p:spPr>
          <a:xfrm>
            <a:off x="28153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AA3B271-7BAB-6B41-2908-8D11110C1A65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  <p:pic>
        <p:nvPicPr>
          <p:cNvPr id="6" name="Picture 5" descr="Free sandbox toys playground vector">
            <a:extLst>
              <a:ext uri="{FF2B5EF4-FFF2-40B4-BE49-F238E27FC236}">
                <a16:creationId xmlns:a16="http://schemas.microsoft.com/office/drawing/2014/main" id="{47994AA8-910A-F91F-093B-2F8885F14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09" y="3876043"/>
            <a:ext cx="1171446" cy="582700"/>
          </a:xfrm>
          <a:prstGeom prst="rect">
            <a:avLst/>
          </a:prstGeom>
        </p:spPr>
      </p:pic>
      <p:pic>
        <p:nvPicPr>
          <p:cNvPr id="9" name="Picture 8" descr="Free sandbox toys playground vector">
            <a:extLst>
              <a:ext uri="{FF2B5EF4-FFF2-40B4-BE49-F238E27FC236}">
                <a16:creationId xmlns:a16="http://schemas.microsoft.com/office/drawing/2014/main" id="{B6D5BA2C-1172-BE74-19F0-BFE86E432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09" y="5319005"/>
            <a:ext cx="1171446" cy="5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33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2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EEFCBE-CAE3-455C-FBC5-EFFE0C265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26CC9-F41C-0FFF-5990-B099200C2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52" y="210711"/>
            <a:ext cx="9945736" cy="1638659"/>
          </a:xfrm>
        </p:spPr>
        <p:txBody>
          <a:bodyPr/>
          <a:lstStyle/>
          <a:p>
            <a:r>
              <a:rPr lang="en-US" sz="4800" b="1">
                <a:solidFill>
                  <a:schemeClr val="bg1">
                    <a:lumMod val="95000"/>
                  </a:schemeClr>
                </a:solidFill>
                <a:latin typeface="Georgia"/>
              </a:rPr>
              <a:t>The Android Sandbox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EF0A9-16B9-1147-B2EA-3A489AF6770E}"/>
              </a:ext>
            </a:extLst>
          </p:cNvPr>
          <p:cNvSpPr txBox="1"/>
          <p:nvPr/>
        </p:nvSpPr>
        <p:spPr>
          <a:xfrm>
            <a:off x="544781" y="882599"/>
            <a:ext cx="10681135" cy="87408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Georgia"/>
              </a:rPr>
              <a:t>____</a:t>
            </a:r>
          </a:p>
          <a:p>
            <a:endParaRPr lang="en-US" sz="2000" b="1">
              <a:solidFill>
                <a:schemeClr val="bg1">
                  <a:lumMod val="95000"/>
                </a:schemeClr>
              </a:solidFill>
              <a:latin typeface="Georgia"/>
              <a:ea typeface="+mn-lt"/>
              <a:cs typeface="+mn-lt"/>
            </a:endParaRPr>
          </a:p>
          <a:p>
            <a:r>
              <a:rPr lang="en-US" sz="2400" b="1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Unique User IDs (UIDs)</a:t>
            </a:r>
            <a:endParaRPr lang="en-US" sz="2400">
              <a:solidFill>
                <a:schemeClr val="bg1">
                  <a:lumMod val="95000"/>
                </a:schemeClr>
              </a:solidFill>
              <a:latin typeface="Georgia"/>
              <a:ea typeface="+mn-lt"/>
              <a:cs typeface="+mn-lt"/>
            </a:endParaRPr>
          </a:p>
          <a:p>
            <a:r>
              <a:rPr lang="en-US" sz="2400" b="1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 </a:t>
            </a:r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–</a:t>
            </a:r>
            <a:r>
              <a:rPr lang="en-US" sz="2800">
                <a:solidFill>
                  <a:srgbClr val="D1D5DB"/>
                </a:solidFill>
                <a:latin typeface="Georgia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Each app assigned a distinct UID at install time.</a:t>
            </a:r>
            <a:endParaRPr lang="en-US" sz="2400">
              <a:solidFill>
                <a:schemeClr val="bg1">
                  <a:lumMod val="95000"/>
                </a:schemeClr>
              </a:solidFill>
              <a:latin typeface="Georgia"/>
            </a:endParaRPr>
          </a:p>
          <a:p>
            <a:pPr lvl="4"/>
            <a:endParaRPr lang="en-US" sz="2400">
              <a:solidFill>
                <a:schemeClr val="bg1">
                  <a:lumMod val="95000"/>
                </a:schemeClr>
              </a:solidFill>
              <a:latin typeface="Georgia"/>
              <a:ea typeface="+mn-lt"/>
              <a:cs typeface="+mn-lt"/>
            </a:endParaRPr>
          </a:p>
          <a:p>
            <a:r>
              <a:rPr lang="en-US" sz="2400" b="1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Process Isolation </a:t>
            </a:r>
            <a:endParaRPr lang="en-US" sz="2400">
              <a:solidFill>
                <a:schemeClr val="bg1">
                  <a:lumMod val="95000"/>
                </a:schemeClr>
              </a:solidFill>
              <a:latin typeface="Georgia"/>
              <a:ea typeface="+mn-lt"/>
              <a:cs typeface="+mn-lt"/>
            </a:endParaRP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–</a:t>
            </a:r>
            <a:r>
              <a:rPr lang="en-US" sz="2800">
                <a:solidFill>
                  <a:srgbClr val="D1D5DB"/>
                </a:solidFill>
                <a:latin typeface="Georgia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Apps run in isolated processes, limiting interaction and data access.</a:t>
            </a:r>
            <a:endParaRPr lang="en-US" sz="2400">
              <a:solidFill>
                <a:schemeClr val="bg1">
                  <a:lumMod val="95000"/>
                </a:schemeClr>
              </a:solidFill>
              <a:latin typeface="Georgia"/>
            </a:endParaRPr>
          </a:p>
          <a:p>
            <a:endParaRPr lang="en-US" sz="2400" b="1">
              <a:solidFill>
                <a:schemeClr val="bg1">
                  <a:lumMod val="95000"/>
                </a:schemeClr>
              </a:solidFill>
              <a:latin typeface="Georgia"/>
              <a:ea typeface="+mn-lt"/>
              <a:cs typeface="+mn-lt"/>
            </a:endParaRPr>
          </a:p>
          <a:p>
            <a:pPr>
              <a:buFont typeface="Arial"/>
            </a:pPr>
            <a:r>
              <a:rPr lang="en-US" sz="2400" b="1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Permission System </a:t>
            </a:r>
          </a:p>
          <a:p>
            <a:pPr>
              <a:buFont typeface="Arial"/>
            </a:pPr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–</a:t>
            </a:r>
            <a:r>
              <a:rPr lang="en-US" sz="2800">
                <a:solidFill>
                  <a:srgbClr val="D1D5DB"/>
                </a:solidFill>
                <a:latin typeface="Georgia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Access to resources like </a:t>
            </a:r>
            <a:r>
              <a:rPr lang="en-US" sz="2400" i="1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Phone</a:t>
            </a:r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, </a:t>
            </a:r>
            <a:r>
              <a:rPr lang="en-US" sz="2400" i="1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Internet</a:t>
            </a:r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, </a:t>
            </a:r>
            <a:r>
              <a:rPr lang="en-US" sz="2400" i="1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Camera</a:t>
            </a:r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, </a:t>
            </a:r>
            <a:r>
              <a:rPr lang="en-US" sz="2400" i="1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Contacts </a:t>
            </a:r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&amp; </a:t>
            </a:r>
            <a:r>
              <a:rPr lang="en-US" sz="2400" i="1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Location </a:t>
            </a:r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requires user consent.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Arial"/>
            </a:pPr>
            <a:endParaRPr lang="en-US" sz="2400">
              <a:solidFill>
                <a:schemeClr val="bg1">
                  <a:lumMod val="95000"/>
                </a:schemeClr>
              </a:solidFill>
              <a:latin typeface="Georgia"/>
              <a:ea typeface="+mn-lt"/>
              <a:cs typeface="+mn-lt"/>
            </a:endParaRPr>
          </a:p>
          <a:p>
            <a:pPr>
              <a:buFont typeface="Arial"/>
            </a:pPr>
            <a:r>
              <a:rPr lang="en-US" sz="2400" b="1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Inter-Process Communication (IPC)</a:t>
            </a:r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 </a:t>
            </a:r>
            <a:endParaRPr lang="en-US">
              <a:solidFill>
                <a:schemeClr val="bg1">
                  <a:lumMod val="95000"/>
                </a:schemeClr>
              </a:solidFill>
              <a:latin typeface="Gill Sans MT" panose="020B0502020104020203"/>
              <a:ea typeface="+mn-lt"/>
              <a:cs typeface="+mn-lt"/>
            </a:endParaRPr>
          </a:p>
          <a:p>
            <a:pPr>
              <a:buFont typeface="Arial"/>
            </a:pPr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–</a:t>
            </a:r>
            <a:r>
              <a:rPr lang="en-US" sz="2800">
                <a:solidFill>
                  <a:srgbClr val="D1D5DB"/>
                </a:solidFill>
                <a:latin typeface="Georgia"/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Georgia"/>
                <a:ea typeface="+mn-lt"/>
                <a:cs typeface="+mn-lt"/>
              </a:rPr>
              <a:t>Controlled and secure communication channels between apps.</a:t>
            </a:r>
            <a:br>
              <a:rPr lang="en-US" sz="3600">
                <a:latin typeface="Georgia"/>
              </a:rPr>
            </a:br>
            <a:endParaRPr lang="en-US"/>
          </a:p>
          <a:p>
            <a:endParaRPr lang="en-US" sz="3200">
              <a:solidFill>
                <a:srgbClr val="F2F2F2"/>
              </a:solidFill>
              <a:latin typeface="Georgia"/>
              <a:ea typeface="+mn-lt"/>
              <a:cs typeface="+mn-lt"/>
            </a:endParaRPr>
          </a:p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  <a:ea typeface="+mn-lt"/>
              <a:cs typeface="+mn-lt"/>
            </a:endParaRPr>
          </a:p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</a:endParaRPr>
          </a:p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</a:endParaRPr>
          </a:p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</a:endParaRPr>
          </a:p>
          <a:p>
            <a:pPr lvl="1" algn="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</a:endParaRPr>
          </a:p>
          <a:p>
            <a:pPr lvl="1" algn="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</a:endParaRPr>
          </a:p>
          <a:p>
            <a:pPr lvl="1" algn="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</a:endParaRPr>
          </a:p>
          <a:p>
            <a:pPr lvl="1" algn="r"/>
            <a:endParaRPr lang="en-US" sz="1600">
              <a:solidFill>
                <a:schemeClr val="bg1">
                  <a:lumMod val="75000"/>
                </a:schemeClr>
              </a:solidFill>
              <a:latin typeface="Georgia"/>
            </a:endParaRPr>
          </a:p>
          <a:p>
            <a:pPr lvl="1" algn="r"/>
            <a:endParaRPr lang="en-US" sz="1200">
              <a:solidFill>
                <a:schemeClr val="bg1">
                  <a:lumMod val="75000"/>
                </a:schemeClr>
              </a:solidFill>
              <a:latin typeface="Georgia"/>
            </a:endParaRPr>
          </a:p>
        </p:txBody>
      </p:sp>
      <p:pic>
        <p:nvPicPr>
          <p:cNvPr id="5" name="Picture 4" descr="Free sandbox toys playground vector">
            <a:extLst>
              <a:ext uri="{FF2B5EF4-FFF2-40B4-BE49-F238E27FC236}">
                <a16:creationId xmlns:a16="http://schemas.microsoft.com/office/drawing/2014/main" id="{B63ED13B-DF96-AC5D-D0EF-07416834B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626" y="34485"/>
            <a:ext cx="3656869" cy="22788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880CF5-1BF6-2E10-E4EA-4A9EED7DA4E5}"/>
              </a:ext>
            </a:extLst>
          </p:cNvPr>
          <p:cNvSpPr/>
          <p:nvPr/>
        </p:nvSpPr>
        <p:spPr>
          <a:xfrm>
            <a:off x="28153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B5236CB-BF2B-E338-F724-C9EEB01A94EE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89940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2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B25857-55B1-CD7D-69F7-3CBB10A00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AC708-7F76-46A4-F392-C85CF32A7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33" y="396413"/>
            <a:ext cx="12426615" cy="988332"/>
          </a:xfrm>
        </p:spPr>
        <p:txBody>
          <a:bodyPr>
            <a:noAutofit/>
          </a:bodyPr>
          <a:lstStyle/>
          <a:p>
            <a:r>
              <a:rPr lang="en-US" sz="4300" b="1">
                <a:solidFill>
                  <a:schemeClr val="bg1">
                    <a:lumMod val="95000"/>
                  </a:schemeClr>
                </a:solidFill>
                <a:latin typeface="Georgia"/>
              </a:rPr>
              <a:t>Mechanism of Inter-App Collusion</a:t>
            </a:r>
            <a:endParaRPr lang="en-US" sz="4300">
              <a:solidFill>
                <a:schemeClr val="bg1">
                  <a:lumMod val="95000"/>
                </a:schemeClr>
              </a:solidFill>
              <a:latin typeface="Georgia"/>
            </a:endParaRPr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5FE4FEDE-3BC0-CE43-5D76-E2BFAFBF168C}"/>
              </a:ext>
            </a:extLst>
          </p:cNvPr>
          <p:cNvSpPr/>
          <p:nvPr/>
        </p:nvSpPr>
        <p:spPr>
          <a:xfrm>
            <a:off x="913189" y="1624995"/>
            <a:ext cx="10680094" cy="4070047"/>
          </a:xfrm>
          <a:prstGeom prst="round2Diag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yellow square with a green border&#10;&#10;Description automatically generated">
            <a:extLst>
              <a:ext uri="{FF2B5EF4-FFF2-40B4-BE49-F238E27FC236}">
                <a16:creationId xmlns:a16="http://schemas.microsoft.com/office/drawing/2014/main" id="{11DB2AE8-C34A-6D13-13B4-8D910337E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977" y="2510065"/>
            <a:ext cx="2148114" cy="1836662"/>
          </a:xfrm>
          <a:prstGeom prst="rect">
            <a:avLst/>
          </a:prstGeom>
        </p:spPr>
      </p:pic>
      <p:pic>
        <p:nvPicPr>
          <p:cNvPr id="24" name="Picture 23" descr="A green robot with white eyes&#10;&#10;Description automatically generated">
            <a:extLst>
              <a:ext uri="{FF2B5EF4-FFF2-40B4-BE49-F238E27FC236}">
                <a16:creationId xmlns:a16="http://schemas.microsoft.com/office/drawing/2014/main" id="{DB10C7D5-D15A-6690-F510-D5B1B6994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02725" y="4466891"/>
            <a:ext cx="7606045" cy="7690191"/>
          </a:xfrm>
          <a:prstGeom prst="rect">
            <a:avLst/>
          </a:prstGeom>
        </p:spPr>
      </p:pic>
      <p:sp>
        <p:nvSpPr>
          <p:cNvPr id="4" name="Rectangle: Beveled 3">
            <a:extLst>
              <a:ext uri="{FF2B5EF4-FFF2-40B4-BE49-F238E27FC236}">
                <a16:creationId xmlns:a16="http://schemas.microsoft.com/office/drawing/2014/main" id="{7CE4B894-6CA7-9646-8F96-763E7FF6B123}"/>
              </a:ext>
            </a:extLst>
          </p:cNvPr>
          <p:cNvSpPr/>
          <p:nvPr/>
        </p:nvSpPr>
        <p:spPr>
          <a:xfrm>
            <a:off x="1415141" y="2721428"/>
            <a:ext cx="1560285" cy="1415143"/>
          </a:xfrm>
          <a:prstGeom prst="beve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Gears with solid fill">
            <a:extLst>
              <a:ext uri="{FF2B5EF4-FFF2-40B4-BE49-F238E27FC236}">
                <a16:creationId xmlns:a16="http://schemas.microsoft.com/office/drawing/2014/main" id="{44685E4A-A0B2-55B2-388E-1B0D11B4E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6229" y="2957286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487778-0BC0-9990-1587-F5F5152CC259}"/>
              </a:ext>
            </a:extLst>
          </p:cNvPr>
          <p:cNvSpPr txBox="1"/>
          <p:nvPr/>
        </p:nvSpPr>
        <p:spPr>
          <a:xfrm>
            <a:off x="2532742" y="1712685"/>
            <a:ext cx="783771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Georgia"/>
                <a:ea typeface="+mn-lt"/>
                <a:cs typeface="+mn-lt"/>
              </a:rPr>
              <a:t>Inter-Process Communication (IPC)</a:t>
            </a:r>
            <a:endParaRPr lang="en-US" sz="3200" b="1">
              <a:latin typeface="Georgia"/>
            </a:endParaRPr>
          </a:p>
        </p:txBody>
      </p:sp>
      <p:pic>
        <p:nvPicPr>
          <p:cNvPr id="10" name="Picture 9" descr="A white puzzle piece on a black background&#10;&#10;Description automatically generated">
            <a:extLst>
              <a:ext uri="{FF2B5EF4-FFF2-40B4-BE49-F238E27FC236}">
                <a16:creationId xmlns:a16="http://schemas.microsoft.com/office/drawing/2014/main" id="{09D8948B-3E81-BEBF-A3E6-5920F46C6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12" y="423239"/>
            <a:ext cx="9150168" cy="6894285"/>
          </a:xfrm>
          <a:prstGeom prst="rect">
            <a:avLst/>
          </a:prstGeom>
        </p:spPr>
      </p:pic>
      <p:pic>
        <p:nvPicPr>
          <p:cNvPr id="12" name="Picture 11" descr="A black screen with white lines&#10;&#10;Description automatically generated">
            <a:extLst>
              <a:ext uri="{FF2B5EF4-FFF2-40B4-BE49-F238E27FC236}">
                <a16:creationId xmlns:a16="http://schemas.microsoft.com/office/drawing/2014/main" id="{45173228-DD45-D074-E93F-97E6CBE877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6453" y="2437494"/>
            <a:ext cx="1304925" cy="1961244"/>
          </a:xfrm>
          <a:prstGeom prst="rect">
            <a:avLst/>
          </a:prstGeom>
        </p:spPr>
      </p:pic>
      <p:sp>
        <p:nvSpPr>
          <p:cNvPr id="13" name="Arrow: Striped Right 12">
            <a:extLst>
              <a:ext uri="{FF2B5EF4-FFF2-40B4-BE49-F238E27FC236}">
                <a16:creationId xmlns:a16="http://schemas.microsoft.com/office/drawing/2014/main" id="{56D290C7-CC68-01F2-B002-175B83147AAE}"/>
              </a:ext>
            </a:extLst>
          </p:cNvPr>
          <p:cNvSpPr/>
          <p:nvPr/>
        </p:nvSpPr>
        <p:spPr>
          <a:xfrm>
            <a:off x="5584372" y="3080657"/>
            <a:ext cx="1654628" cy="674914"/>
          </a:xfrm>
          <a:prstGeom prst="striped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ue square with a white phone handset&#10;&#10;Description automatically generated">
            <a:extLst>
              <a:ext uri="{FF2B5EF4-FFF2-40B4-BE49-F238E27FC236}">
                <a16:creationId xmlns:a16="http://schemas.microsoft.com/office/drawing/2014/main" id="{35BA9BA5-F4EF-46E2-3502-B760775481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38" t="405" r="-1154" b="-810"/>
          <a:stretch/>
        </p:blipFill>
        <p:spPr>
          <a:xfrm>
            <a:off x="9443557" y="2551870"/>
            <a:ext cx="1847695" cy="17542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A6FFBA-D8EB-CA85-9F77-464F2FF0BB1D}"/>
              </a:ext>
            </a:extLst>
          </p:cNvPr>
          <p:cNvSpPr/>
          <p:nvPr/>
        </p:nvSpPr>
        <p:spPr>
          <a:xfrm>
            <a:off x="28153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625D17E-9974-6549-0E61-505EE84B2EA9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273933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2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D9B701-AB51-EA9E-B8B6-7CD3D9970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CA63-341F-213A-7B61-959C61FCF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33" y="396413"/>
            <a:ext cx="12426615" cy="988332"/>
          </a:xfrm>
        </p:spPr>
        <p:txBody>
          <a:bodyPr>
            <a:noAutofit/>
          </a:bodyPr>
          <a:lstStyle/>
          <a:p>
            <a:r>
              <a:rPr lang="en-US" sz="4300" b="1">
                <a:solidFill>
                  <a:schemeClr val="bg1">
                    <a:lumMod val="95000"/>
                  </a:schemeClr>
                </a:solidFill>
                <a:latin typeface="Georgia"/>
              </a:rPr>
              <a:t>Mechanism of Inter-App Collusion</a:t>
            </a:r>
            <a:endParaRPr lang="en-US" sz="4300">
              <a:solidFill>
                <a:schemeClr val="bg1">
                  <a:lumMod val="95000"/>
                </a:schemeClr>
              </a:solidFill>
              <a:latin typeface="Georgia"/>
            </a:endParaRPr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91A11FCB-431C-6BE6-4504-44716AD1EEAC}"/>
              </a:ext>
            </a:extLst>
          </p:cNvPr>
          <p:cNvSpPr/>
          <p:nvPr/>
        </p:nvSpPr>
        <p:spPr>
          <a:xfrm>
            <a:off x="913189" y="1624995"/>
            <a:ext cx="10680094" cy="4070047"/>
          </a:xfrm>
          <a:prstGeom prst="round2Diag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yellow square with a green border&#10;&#10;Description automatically generated">
            <a:extLst>
              <a:ext uri="{FF2B5EF4-FFF2-40B4-BE49-F238E27FC236}">
                <a16:creationId xmlns:a16="http://schemas.microsoft.com/office/drawing/2014/main" id="{E5149866-B3CA-A26C-23E9-DB0094CDD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977" y="2510065"/>
            <a:ext cx="2148114" cy="1836662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096B9F0-EEBF-CC09-47B4-A9464C3877C6}"/>
              </a:ext>
            </a:extLst>
          </p:cNvPr>
          <p:cNvCxnSpPr/>
          <p:nvPr/>
        </p:nvCxnSpPr>
        <p:spPr>
          <a:xfrm>
            <a:off x="3325131" y="3039684"/>
            <a:ext cx="5673875" cy="78135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ctangle: Beveled 3">
            <a:extLst>
              <a:ext uri="{FF2B5EF4-FFF2-40B4-BE49-F238E27FC236}">
                <a16:creationId xmlns:a16="http://schemas.microsoft.com/office/drawing/2014/main" id="{251C3530-ABC6-AF83-EF47-6141FB6EE398}"/>
              </a:ext>
            </a:extLst>
          </p:cNvPr>
          <p:cNvSpPr/>
          <p:nvPr/>
        </p:nvSpPr>
        <p:spPr>
          <a:xfrm>
            <a:off x="1415141" y="2721428"/>
            <a:ext cx="1560285" cy="1415143"/>
          </a:xfrm>
          <a:prstGeom prst="beve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Gears with solid fill">
            <a:extLst>
              <a:ext uri="{FF2B5EF4-FFF2-40B4-BE49-F238E27FC236}">
                <a16:creationId xmlns:a16="http://schemas.microsoft.com/office/drawing/2014/main" id="{7886564F-8A9A-A445-3308-E38712B75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6229" y="2957286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DB5CF9-AF2E-B6AA-ADAF-3BC689EFB73B}"/>
              </a:ext>
            </a:extLst>
          </p:cNvPr>
          <p:cNvSpPr txBox="1"/>
          <p:nvPr/>
        </p:nvSpPr>
        <p:spPr>
          <a:xfrm>
            <a:off x="2532742" y="1712685"/>
            <a:ext cx="783771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Georgia"/>
                <a:ea typeface="+mn-lt"/>
                <a:cs typeface="+mn-lt"/>
              </a:rPr>
              <a:t>Inter-Process Communication (IPC)</a:t>
            </a:r>
            <a:endParaRPr lang="en-US" sz="3200" b="1">
              <a:latin typeface="Georgia"/>
            </a:endParaRPr>
          </a:p>
        </p:txBody>
      </p:sp>
      <p:pic>
        <p:nvPicPr>
          <p:cNvPr id="10" name="Picture 9" descr="A blue square with a white phone handset&#10;&#10;Description automatically generated">
            <a:extLst>
              <a:ext uri="{FF2B5EF4-FFF2-40B4-BE49-F238E27FC236}">
                <a16:creationId xmlns:a16="http://schemas.microsoft.com/office/drawing/2014/main" id="{3DEEDB21-F1E6-1EAF-FF05-E222F7F916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8" t="405" r="-1154" b="-810"/>
          <a:stretch/>
        </p:blipFill>
        <p:spPr>
          <a:xfrm>
            <a:off x="9443557" y="2551870"/>
            <a:ext cx="1847695" cy="17542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192891-1D68-1F7B-6FFF-7E352FF4D7E1}"/>
              </a:ext>
            </a:extLst>
          </p:cNvPr>
          <p:cNvSpPr/>
          <p:nvPr/>
        </p:nvSpPr>
        <p:spPr>
          <a:xfrm>
            <a:off x="28153" y="-2630"/>
            <a:ext cx="12164470" cy="685643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C05F384-381D-07BA-6E1C-4CB829D6FB93}"/>
              </a:ext>
            </a:extLst>
          </p:cNvPr>
          <p:cNvSpPr txBox="1">
            <a:spLocks/>
          </p:cNvSpPr>
          <p:nvPr/>
        </p:nvSpPr>
        <p:spPr>
          <a:xfrm>
            <a:off x="108589" y="77914"/>
            <a:ext cx="1688560" cy="294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Georgia"/>
              </a:rPr>
              <a:t>Actuator.sh</a:t>
            </a:r>
            <a:endParaRPr lang="en-US" sz="1200">
              <a:solidFill>
                <a:schemeClr val="bg1">
                  <a:lumMod val="50000"/>
                </a:schemeClr>
              </a:solidFill>
              <a:latin typeface="Gill Sans MT"/>
            </a:endParaRPr>
          </a:p>
        </p:txBody>
      </p:sp>
      <p:sp>
        <p:nvSpPr>
          <p:cNvPr id="17" name="Scroll: Horizontal 16">
            <a:extLst>
              <a:ext uri="{FF2B5EF4-FFF2-40B4-BE49-F238E27FC236}">
                <a16:creationId xmlns:a16="http://schemas.microsoft.com/office/drawing/2014/main" id="{1FA7782B-107F-9768-FE22-2738A9701EFE}"/>
              </a:ext>
            </a:extLst>
          </p:cNvPr>
          <p:cNvSpPr/>
          <p:nvPr/>
        </p:nvSpPr>
        <p:spPr>
          <a:xfrm>
            <a:off x="3977664" y="2602748"/>
            <a:ext cx="1477955" cy="868731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23281-95C2-66F8-8EBA-E74DF1A1F648}"/>
              </a:ext>
            </a:extLst>
          </p:cNvPr>
          <p:cNvSpPr txBox="1"/>
          <p:nvPr/>
        </p:nvSpPr>
        <p:spPr>
          <a:xfrm>
            <a:off x="4110566" y="2851452"/>
            <a:ext cx="1219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latin typeface="Georgia"/>
              </a:rPr>
              <a:t>INTENT</a:t>
            </a:r>
          </a:p>
        </p:txBody>
      </p:sp>
    </p:spTree>
    <p:extLst>
      <p:ext uri="{BB962C8B-B14F-4D97-AF65-F5344CB8AC3E}">
        <p14:creationId xmlns:p14="http://schemas.microsoft.com/office/powerpoint/2010/main" val="40360655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23E105-18D3-4BB0-89C9-FE6AD0298A9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5B6094-AFD6-478B-B198-FEA847601B8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7D8A7011-85FC-4C6C-9A6F-345FB39F821D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33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Custom</vt:lpstr>
      <vt:lpstr>Inter-app collusion: Exploiting the improper export of android application components for privilege elevation &amp; credential theft</vt:lpstr>
      <vt:lpstr>AGENDA</vt:lpstr>
      <vt:lpstr>#whoami</vt:lpstr>
      <vt:lpstr>#whoami</vt:lpstr>
      <vt:lpstr>A Brief Overview of Android application security  </vt:lpstr>
      <vt:lpstr>The Android Sandbox </vt:lpstr>
      <vt:lpstr>The Android Sandbox </vt:lpstr>
      <vt:lpstr>Mechanism of Inter-App Collusion</vt:lpstr>
      <vt:lpstr>Mechanism of Inter-App Collusion</vt:lpstr>
      <vt:lpstr>Mechanism of Inter-App Collusion</vt:lpstr>
      <vt:lpstr>Mechanism of Inter-App Collusion</vt:lpstr>
      <vt:lpstr>Mechanism of Inter-App Collusion</vt:lpstr>
      <vt:lpstr>Mechanism of Inter-App Collusion</vt:lpstr>
      <vt:lpstr>The Android Sandbox </vt:lpstr>
      <vt:lpstr>Normal Permissions</vt:lpstr>
      <vt:lpstr>Dangerous Permissions </vt:lpstr>
      <vt:lpstr>Mechanism of Inter-App Collusion</vt:lpstr>
      <vt:lpstr>Mechanism of Inter-App Collusion</vt:lpstr>
      <vt:lpstr>Mechanism of Inter-App Collusion</vt:lpstr>
      <vt:lpstr>Mechanism of Inter-App Collusion</vt:lpstr>
      <vt:lpstr>Mechanism of Inter-App Collusion</vt:lpstr>
      <vt:lpstr>Mechanism of Inter-App Collusion</vt:lpstr>
      <vt:lpstr>Mechanism of Inter-App Collusion</vt:lpstr>
      <vt:lpstr>Threat Model</vt:lpstr>
      <vt:lpstr>Threat Model</vt:lpstr>
      <vt:lpstr>CVE-2023-49002 | CVSS 7.5 </vt:lpstr>
      <vt:lpstr>CVE-2023-49002 | CVSS 7.5 </vt:lpstr>
      <vt:lpstr>CVE-2023-43481  | CVSS 9.8 </vt:lpstr>
      <vt:lpstr>Mechanism of Inter-App Collusion</vt:lpstr>
      <vt:lpstr>Case Study #2</vt:lpstr>
      <vt:lpstr>CVE-2023-43481 | CVSS 9.8 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design</dc:title>
  <dc:creator/>
  <cp:revision>113</cp:revision>
  <dcterms:created xsi:type="dcterms:W3CDTF">2024-01-05T15:47:03Z</dcterms:created>
  <dcterms:modified xsi:type="dcterms:W3CDTF">2024-01-12T05:32:22Z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